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6" r:id="rId3"/>
    <p:sldId id="263" r:id="rId4"/>
    <p:sldId id="256" r:id="rId5"/>
    <p:sldId id="260" r:id="rId6"/>
    <p:sldId id="257" r:id="rId7"/>
    <p:sldId id="259" r:id="rId8"/>
    <p:sldId id="258" r:id="rId9"/>
    <p:sldId id="264" r:id="rId10"/>
    <p:sldId id="265"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29" autoAdjust="0"/>
    <p:restoredTop sz="94660"/>
  </p:normalViewPr>
  <p:slideViewPr>
    <p:cSldViewPr snapToGrid="0">
      <p:cViewPr varScale="1">
        <p:scale>
          <a:sx n="86" d="100"/>
          <a:sy n="86" d="100"/>
        </p:scale>
        <p:origin x="8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411946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2703387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320516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526310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1608590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1986084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323272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3783942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1296952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7518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BE1A1A-351A-429E-9D4C-A4DBA120589A}" type="datetimeFigureOut">
              <a:rPr lang="en-IN" smtClean="0"/>
              <a:t>24-06-2021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9EE52C5-D741-4B1E-A33A-A2FA16C91D04}" type="slidenum">
              <a:rPr lang="en-IN" smtClean="0"/>
              <a:t>‹#›</a:t>
            </a:fld>
            <a:endParaRPr lang="en-IN" dirty="0"/>
          </a:p>
        </p:txBody>
      </p:sp>
    </p:spTree>
    <p:extLst>
      <p:ext uri="{BB962C8B-B14F-4D97-AF65-F5344CB8AC3E}">
        <p14:creationId xmlns:p14="http://schemas.microsoft.com/office/powerpoint/2010/main" val="33146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E1A1A-351A-429E-9D4C-A4DBA120589A}" type="datetimeFigureOut">
              <a:rPr lang="en-IN" smtClean="0"/>
              <a:t>24-06-2021</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E52C5-D741-4B1E-A33A-A2FA16C91D04}" type="slidenum">
              <a:rPr lang="en-IN" smtClean="0"/>
              <a:t>‹#›</a:t>
            </a:fld>
            <a:endParaRPr lang="en-IN" dirty="0"/>
          </a:p>
        </p:txBody>
      </p:sp>
    </p:spTree>
    <p:extLst>
      <p:ext uri="{BB962C8B-B14F-4D97-AF65-F5344CB8AC3E}">
        <p14:creationId xmlns:p14="http://schemas.microsoft.com/office/powerpoint/2010/main" val="1650323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anushreya-satish.github.io/Its-Miraculous/" TargetMode="External"/><Relationship Id="rId3" Type="http://schemas.openxmlformats.org/officeDocument/2006/relationships/image" Target="../media/image36.png"/><Relationship Id="rId7" Type="http://schemas.openxmlformats.org/officeDocument/2006/relationships/hyperlink" Target="https://anushreya-satish.github.io/Miraculous-Moth-Breaker/"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hyperlink" Target="https://anushreya-satish.github.io/Miraculous-Quiz/" TargetMode="External"/><Relationship Id="rId5" Type="http://schemas.openxmlformats.org/officeDocument/2006/relationships/image" Target="../media/image38.png"/><Relationship Id="rId10" Type="http://schemas.openxmlformats.org/officeDocument/2006/relationships/image" Target="../media/image40.png"/><Relationship Id="rId4" Type="http://schemas.openxmlformats.org/officeDocument/2006/relationships/image" Target="../media/image37.jpe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png"/><Relationship Id="rId7"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Musi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ellipse">
            <a:avLst/>
          </a:prstGeom>
          <a:ln>
            <a:noFill/>
          </a:ln>
          <a:effectLst>
            <a:softEdge rad="112500"/>
          </a:effectLst>
        </p:spPr>
      </p:pic>
      <p:grpSp>
        <p:nvGrpSpPr>
          <p:cNvPr id="3" name="Group 2"/>
          <p:cNvGrpSpPr/>
          <p:nvPr/>
        </p:nvGrpSpPr>
        <p:grpSpPr>
          <a:xfrm>
            <a:off x="0" y="-169820"/>
            <a:ext cx="12192000" cy="7027820"/>
            <a:chOff x="0" y="-169820"/>
            <a:chExt cx="12192000" cy="7027820"/>
          </a:xfrm>
        </p:grpSpPr>
        <p:sp>
          <p:nvSpPr>
            <p:cNvPr id="4" name="Rectangle 3"/>
            <p:cNvSpPr/>
            <p:nvPr/>
          </p:nvSpPr>
          <p:spPr>
            <a:xfrm>
              <a:off x="0" y="0"/>
              <a:ext cx="12192000" cy="6858000"/>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solidFill>
                    <a:srgbClr val="FF0000"/>
                  </a:solidFill>
                  <a:latin typeface="Baskerville Old Face" panose="02020602080505020303" pitchFamily="18" charset="0"/>
                </a:rPr>
                <a:t>T</a:t>
              </a:r>
              <a:endParaRPr lang="en-IN" sz="3200" b="1" dirty="0">
                <a:solidFill>
                  <a:srgbClr val="FF0000"/>
                </a:solidFill>
                <a:latin typeface="Baskerville Old Face" panose="02020602080505020303"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 y="1423849"/>
              <a:ext cx="1535207" cy="515982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126" y="1267094"/>
              <a:ext cx="3435666" cy="5316583"/>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26349" y="1541415"/>
              <a:ext cx="2765651" cy="504226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9235" y="1541414"/>
              <a:ext cx="2072498" cy="5042263"/>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93223" y="574767"/>
              <a:ext cx="817244" cy="96664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66303" y="495435"/>
              <a:ext cx="1292662" cy="1125311"/>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48534" y="75253"/>
              <a:ext cx="4296375" cy="6782747"/>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18769" y="-169820"/>
              <a:ext cx="4699000" cy="6858000"/>
            </a:xfrm>
            <a:prstGeom prst="rect">
              <a:avLst/>
            </a:prstGeom>
          </p:spPr>
        </p:pic>
        <p:sp>
          <p:nvSpPr>
            <p:cNvPr id="13" name="TextBox 12"/>
            <p:cNvSpPr txBox="1"/>
            <p:nvPr/>
          </p:nvSpPr>
          <p:spPr>
            <a:xfrm>
              <a:off x="3797125" y="1870682"/>
              <a:ext cx="4712121" cy="3416320"/>
            </a:xfrm>
            <a:prstGeom prst="rect">
              <a:avLst/>
            </a:prstGeom>
            <a:noFill/>
            <a:ln>
              <a:noFill/>
            </a:ln>
            <a:effectLst>
              <a:outerShdw blurRad="50800" dist="38100" dir="16200000" rotWithShape="0">
                <a:prstClr val="black">
                  <a:alpha val="40000"/>
                </a:prstClr>
              </a:outerShdw>
            </a:effectLst>
            <a:scene3d>
              <a:camera prst="perspectiveBelow"/>
              <a:lightRig rig="glow" dir="t">
                <a:rot lat="0" lon="0" rev="14100000"/>
              </a:lightRig>
            </a:scene3d>
            <a:sp3d prstMaterial="softEdge">
              <a:bevelT w="127000" prst="angle"/>
            </a:sp3d>
          </p:spPr>
          <p:txBody>
            <a:bodyPr wrap="square" rtlCol="0">
              <a:spAutoFit/>
            </a:bodyPr>
            <a:lstStyle/>
            <a:p>
              <a:pPr algn="ctr"/>
              <a:r>
                <a:rPr lang="en-US" sz="7200" b="1" dirty="0">
                  <a:solidFill>
                    <a:srgbClr val="FF0000"/>
                  </a:solidFill>
                  <a:latin typeface="Baskerville Old Face" panose="02020602080505020303" pitchFamily="18" charset="0"/>
                </a:rPr>
                <a:t>The Battle Of Miraculous</a:t>
              </a:r>
              <a:endParaRPr lang="en-IN" sz="7200" b="1" dirty="0">
                <a:solidFill>
                  <a:srgbClr val="FF0000"/>
                </a:solidFill>
                <a:latin typeface="Baskerville Old Face" panose="02020602080505020303" pitchFamily="18" charset="0"/>
              </a:endParaRPr>
            </a:p>
          </p:txBody>
        </p:sp>
      </p:grpSp>
      <p:sp>
        <p:nvSpPr>
          <p:cNvPr id="14" name="TextBox 13">
            <a:extLst>
              <a:ext uri="{FF2B5EF4-FFF2-40B4-BE49-F238E27FC236}">
                <a16:creationId xmlns:a16="http://schemas.microsoft.com/office/drawing/2014/main" id="{9EFBEABF-7CE8-46ED-881D-7C1EBAA42426}"/>
              </a:ext>
            </a:extLst>
          </p:cNvPr>
          <p:cNvSpPr txBox="1"/>
          <p:nvPr/>
        </p:nvSpPr>
        <p:spPr>
          <a:xfrm>
            <a:off x="5623615" y="6103405"/>
            <a:ext cx="1011248" cy="584775"/>
          </a:xfrm>
          <a:prstGeom prst="rect">
            <a:avLst/>
          </a:prstGeom>
          <a:solidFill>
            <a:srgbClr val="FF0000"/>
          </a:solidFill>
        </p:spPr>
        <p:txBody>
          <a:bodyPr wrap="square" rtlCol="0">
            <a:spAutoFit/>
          </a:bodyPr>
          <a:lstStyle/>
          <a:p>
            <a:r>
              <a:rPr lang="en-US" sz="3200" b="1" dirty="0">
                <a:latin typeface="Baskerville Old Face" panose="02020602080505020303" pitchFamily="18" charset="0"/>
              </a:rPr>
              <a:t>Start</a:t>
            </a:r>
            <a:endParaRPr lang="en-IN" sz="3200" b="1" dirty="0">
              <a:latin typeface="Baskerville Old Face" panose="02020602080505020303" pitchFamily="18" charset="0"/>
            </a:endParaRPr>
          </a:p>
        </p:txBody>
      </p:sp>
    </p:spTree>
    <p:extLst>
      <p:ext uri="{BB962C8B-B14F-4D97-AF65-F5344CB8AC3E}">
        <p14:creationId xmlns:p14="http://schemas.microsoft.com/office/powerpoint/2010/main" val="89209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BEDF431-758E-4C72-BDF0-1BA6BBC6B448}"/>
              </a:ext>
            </a:extLst>
          </p:cNvPr>
          <p:cNvGrpSpPr/>
          <p:nvPr/>
        </p:nvGrpSpPr>
        <p:grpSpPr>
          <a:xfrm>
            <a:off x="0" y="0"/>
            <a:ext cx="12192000" cy="6858000"/>
            <a:chOff x="1" y="0"/>
            <a:chExt cx="9144000" cy="6858000"/>
          </a:xfrm>
        </p:grpSpPr>
        <p:pic>
          <p:nvPicPr>
            <p:cNvPr id="5" name="Picture 4">
              <a:extLst>
                <a:ext uri="{FF2B5EF4-FFF2-40B4-BE49-F238E27FC236}">
                  <a16:creationId xmlns:a16="http://schemas.microsoft.com/office/drawing/2014/main" id="{D61D6F20-5DED-4276-99D4-56A65E545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a:extLst>
                <a:ext uri="{FF2B5EF4-FFF2-40B4-BE49-F238E27FC236}">
                  <a16:creationId xmlns:a16="http://schemas.microsoft.com/office/drawing/2014/main" id="{A775CEE7-8D47-435C-9CA3-96AD78FE4311}"/>
                </a:ext>
              </a:extLst>
            </p:cNvPr>
            <p:cNvSpPr txBox="1"/>
            <p:nvPr/>
          </p:nvSpPr>
          <p:spPr>
            <a:xfrm>
              <a:off x="304800" y="914400"/>
              <a:ext cx="3581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Algerian" panose="04020705040A02060702" pitchFamily="82" charset="0"/>
                </a:rPr>
                <a:t>Press space for restarting the game</a:t>
              </a:r>
              <a:endParaRPr lang="en-IN" b="1" dirty="0">
                <a:solidFill>
                  <a:srgbClr val="FF0000"/>
                </a:solidFill>
                <a:latin typeface="Algerian" panose="04020705040A02060702" pitchFamily="82" charset="0"/>
              </a:endParaRPr>
            </a:p>
          </p:txBody>
        </p:sp>
      </p:grpSp>
    </p:spTree>
    <p:extLst>
      <p:ext uri="{BB962C8B-B14F-4D97-AF65-F5344CB8AC3E}">
        <p14:creationId xmlns:p14="http://schemas.microsoft.com/office/powerpoint/2010/main" val="12934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E0EBF-8C6B-4153-AB87-DF18B0475AFD}"/>
              </a:ext>
            </a:extLst>
          </p:cNvPr>
          <p:cNvSpPr/>
          <p:nvPr/>
        </p:nvSpPr>
        <p:spPr>
          <a:xfrm>
            <a:off x="15241" y="0"/>
            <a:ext cx="12176759"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B3509889-E00A-4B93-88BF-901C4D2F8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40" y="229125"/>
            <a:ext cx="11236960" cy="6342442"/>
          </a:xfrm>
          <a:prstGeom prst="rect">
            <a:avLst/>
          </a:prstGeom>
        </p:spPr>
      </p:pic>
      <p:pic>
        <p:nvPicPr>
          <p:cNvPr id="10" name="Picture 9">
            <a:extLst>
              <a:ext uri="{FF2B5EF4-FFF2-40B4-BE49-F238E27FC236}">
                <a16:creationId xmlns:a16="http://schemas.microsoft.com/office/drawing/2014/main" id="{ABEB80F8-E6BE-470D-841B-224653D121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668" y="645921"/>
            <a:ext cx="2143125" cy="21431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2" name="Picture 11">
            <a:extLst>
              <a:ext uri="{FF2B5EF4-FFF2-40B4-BE49-F238E27FC236}">
                <a16:creationId xmlns:a16="http://schemas.microsoft.com/office/drawing/2014/main" id="{19093A06-02CD-4AA6-AD8C-BCED790C1B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9445" y="3539706"/>
            <a:ext cx="2143125" cy="21431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73DB50FB-4935-41A1-9131-1D6DBCE50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4152" y="533671"/>
            <a:ext cx="2389813" cy="2361776"/>
          </a:xfrm>
          <a:prstGeom prst="rect">
            <a:avLst/>
          </a:prstGeom>
        </p:spPr>
      </p:pic>
      <p:sp>
        <p:nvSpPr>
          <p:cNvPr id="15" name="TextBox 14">
            <a:extLst>
              <a:ext uri="{FF2B5EF4-FFF2-40B4-BE49-F238E27FC236}">
                <a16:creationId xmlns:a16="http://schemas.microsoft.com/office/drawing/2014/main" id="{0D61B366-722C-4EEB-BFF0-C3E8DC822BCA}"/>
              </a:ext>
            </a:extLst>
          </p:cNvPr>
          <p:cNvSpPr txBox="1"/>
          <p:nvPr/>
        </p:nvSpPr>
        <p:spPr>
          <a:xfrm>
            <a:off x="4225174" y="5874167"/>
            <a:ext cx="2575995" cy="369332"/>
          </a:xfrm>
          <a:prstGeom prst="rect">
            <a:avLst/>
          </a:prstGeom>
          <a:noFill/>
        </p:spPr>
        <p:txBody>
          <a:bodyPr wrap="square" rtlCol="0">
            <a:spAutoFit/>
          </a:bodyPr>
          <a:lstStyle/>
          <a:p>
            <a:r>
              <a:rPr lang="en-US" dirty="0">
                <a:solidFill>
                  <a:schemeClr val="bg1"/>
                </a:solidFill>
                <a:latin typeface="Comic Sans MS" panose="030F0702030302020204" pitchFamily="66" charset="0"/>
                <a:hlinkClick r:id="rId6"/>
              </a:rPr>
              <a:t>It’s Miraculous : Quiz</a:t>
            </a:r>
            <a:endParaRPr lang="en-IN" dirty="0">
              <a:solidFill>
                <a:schemeClr val="bg1"/>
              </a:solidFill>
              <a:latin typeface="Comic Sans MS" panose="030F0702030302020204" pitchFamily="66" charset="0"/>
            </a:endParaRPr>
          </a:p>
        </p:txBody>
      </p:sp>
      <p:sp>
        <p:nvSpPr>
          <p:cNvPr id="16" name="TextBox 15">
            <a:extLst>
              <a:ext uri="{FF2B5EF4-FFF2-40B4-BE49-F238E27FC236}">
                <a16:creationId xmlns:a16="http://schemas.microsoft.com/office/drawing/2014/main" id="{EE898D6C-78EE-4B0F-B60A-A4AA9A089FE0}"/>
              </a:ext>
            </a:extLst>
          </p:cNvPr>
          <p:cNvSpPr txBox="1"/>
          <p:nvPr/>
        </p:nvSpPr>
        <p:spPr>
          <a:xfrm>
            <a:off x="842748" y="2996200"/>
            <a:ext cx="2916490" cy="369332"/>
          </a:xfrm>
          <a:prstGeom prst="rect">
            <a:avLst/>
          </a:prstGeom>
          <a:noFill/>
        </p:spPr>
        <p:txBody>
          <a:bodyPr wrap="square" rtlCol="0">
            <a:spAutoFit/>
          </a:bodyPr>
          <a:lstStyle/>
          <a:p>
            <a:r>
              <a:rPr lang="en-US" dirty="0">
                <a:solidFill>
                  <a:schemeClr val="bg1"/>
                </a:solidFill>
                <a:latin typeface="Comic Sans MS" panose="030F0702030302020204" pitchFamily="66" charset="0"/>
                <a:hlinkClick r:id="rId7"/>
              </a:rPr>
              <a:t>Miraculous Moth Breaker</a:t>
            </a:r>
            <a:endParaRPr lang="en-IN" dirty="0">
              <a:solidFill>
                <a:schemeClr val="bg1"/>
              </a:solidFill>
              <a:latin typeface="Comic Sans MS" panose="030F0702030302020204" pitchFamily="66" charset="0"/>
            </a:endParaRPr>
          </a:p>
        </p:txBody>
      </p:sp>
      <p:sp>
        <p:nvSpPr>
          <p:cNvPr id="17" name="TextBox 16">
            <a:extLst>
              <a:ext uri="{FF2B5EF4-FFF2-40B4-BE49-F238E27FC236}">
                <a16:creationId xmlns:a16="http://schemas.microsoft.com/office/drawing/2014/main" id="{2CF5DAE3-7861-448B-B50C-4CCD2E6F5E6E}"/>
              </a:ext>
            </a:extLst>
          </p:cNvPr>
          <p:cNvSpPr txBox="1"/>
          <p:nvPr/>
        </p:nvSpPr>
        <p:spPr>
          <a:xfrm>
            <a:off x="7794151" y="2939906"/>
            <a:ext cx="2389813" cy="369332"/>
          </a:xfrm>
          <a:prstGeom prst="rect">
            <a:avLst/>
          </a:prstGeom>
          <a:noFill/>
        </p:spPr>
        <p:txBody>
          <a:bodyPr wrap="square" rtlCol="0">
            <a:spAutoFit/>
          </a:bodyPr>
          <a:lstStyle/>
          <a:p>
            <a:r>
              <a:rPr lang="en-US" dirty="0">
                <a:solidFill>
                  <a:schemeClr val="bg1"/>
                </a:solidFill>
                <a:latin typeface="Comic Sans MS" panose="030F0702030302020204" pitchFamily="66" charset="0"/>
                <a:hlinkClick r:id="rId8"/>
              </a:rPr>
              <a:t>The Miraculous Rush</a:t>
            </a:r>
            <a:endParaRPr lang="en-IN" dirty="0">
              <a:solidFill>
                <a:schemeClr val="bg1"/>
              </a:solidFill>
              <a:latin typeface="Comic Sans MS" panose="030F0702030302020204" pitchFamily="66" charset="0"/>
            </a:endParaRPr>
          </a:p>
        </p:txBody>
      </p:sp>
      <p:sp>
        <p:nvSpPr>
          <p:cNvPr id="19" name="TextBox 18">
            <a:extLst>
              <a:ext uri="{FF2B5EF4-FFF2-40B4-BE49-F238E27FC236}">
                <a16:creationId xmlns:a16="http://schemas.microsoft.com/office/drawing/2014/main" id="{D211E3C9-3AE8-4756-B41E-EE6F1B789ABD}"/>
              </a:ext>
            </a:extLst>
          </p:cNvPr>
          <p:cNvSpPr txBox="1"/>
          <p:nvPr/>
        </p:nvSpPr>
        <p:spPr>
          <a:xfrm>
            <a:off x="9346182" y="6114120"/>
            <a:ext cx="2278706" cy="369332"/>
          </a:xfrm>
          <a:prstGeom prst="rect">
            <a:avLst/>
          </a:prstGeom>
          <a:noFill/>
        </p:spPr>
        <p:txBody>
          <a:bodyPr wrap="square" rtlCol="0">
            <a:spAutoFit/>
          </a:bodyPr>
          <a:lstStyle/>
          <a:p>
            <a:r>
              <a:rPr lang="en-US" dirty="0">
                <a:latin typeface="Comic Sans MS" panose="030F0702030302020204" pitchFamily="66" charset="0"/>
              </a:rPr>
              <a:t>- Anushreya Satish</a:t>
            </a:r>
            <a:endParaRPr lang="en-IN" dirty="0">
              <a:latin typeface="Comic Sans MS" panose="030F0702030302020204" pitchFamily="66" charset="0"/>
            </a:endParaRPr>
          </a:p>
        </p:txBody>
      </p:sp>
      <p:pic>
        <p:nvPicPr>
          <p:cNvPr id="20" name="Picture 19">
            <a:extLst>
              <a:ext uri="{FF2B5EF4-FFF2-40B4-BE49-F238E27FC236}">
                <a16:creationId xmlns:a16="http://schemas.microsoft.com/office/drawing/2014/main" id="{606F15E7-23D4-4B1C-9703-046C234FCF6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199" y="3942018"/>
            <a:ext cx="2278706" cy="2468877"/>
          </a:xfrm>
          <a:prstGeom prst="rect">
            <a:avLst/>
          </a:prstGeom>
        </p:spPr>
      </p:pic>
      <p:pic>
        <p:nvPicPr>
          <p:cNvPr id="21" name="Picture 20">
            <a:extLst>
              <a:ext uri="{FF2B5EF4-FFF2-40B4-BE49-F238E27FC236}">
                <a16:creationId xmlns:a16="http://schemas.microsoft.com/office/drawing/2014/main" id="{E7C38A70-39F3-45F7-A87F-93F9D7EC55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25269" y="3860745"/>
            <a:ext cx="1374585" cy="2341490"/>
          </a:xfrm>
          <a:prstGeom prst="rect">
            <a:avLst/>
          </a:prstGeom>
        </p:spPr>
      </p:pic>
      <p:sp>
        <p:nvSpPr>
          <p:cNvPr id="26" name="TextBox 25">
            <a:extLst>
              <a:ext uri="{FF2B5EF4-FFF2-40B4-BE49-F238E27FC236}">
                <a16:creationId xmlns:a16="http://schemas.microsoft.com/office/drawing/2014/main" id="{886C67C4-49F4-48A8-AAC4-25974597AD26}"/>
              </a:ext>
            </a:extLst>
          </p:cNvPr>
          <p:cNvSpPr txBox="1"/>
          <p:nvPr/>
        </p:nvSpPr>
        <p:spPr>
          <a:xfrm rot="233444">
            <a:off x="5499768" y="638180"/>
            <a:ext cx="1179697" cy="1477328"/>
          </a:xfrm>
          <a:prstGeom prst="rect">
            <a:avLst/>
          </a:prstGeom>
          <a:noFill/>
        </p:spPr>
        <p:txBody>
          <a:bodyPr wrap="square" rtlCol="0">
            <a:spAutoFit/>
          </a:bodyPr>
          <a:lstStyle/>
          <a:p>
            <a:pPr algn="ctr"/>
            <a:r>
              <a:rPr lang="en-US" dirty="0">
                <a:latin typeface="Comic Sans MS" panose="030F0702030302020204" pitchFamily="66" charset="0"/>
              </a:rPr>
              <a:t>Enjoy with </a:t>
            </a:r>
          </a:p>
          <a:p>
            <a:pPr algn="ctr"/>
            <a:r>
              <a:rPr lang="en-US" dirty="0">
                <a:latin typeface="Comic Sans MS" panose="030F0702030302020204" pitchFamily="66" charset="0"/>
              </a:rPr>
              <a:t>our Heroez🐞🐾</a:t>
            </a:r>
            <a:endParaRPr lang="en-IN" dirty="0">
              <a:latin typeface="Comic Sans MS" panose="030F0702030302020204" pitchFamily="66" charset="0"/>
            </a:endParaRPr>
          </a:p>
        </p:txBody>
      </p:sp>
    </p:spTree>
    <p:extLst>
      <p:ext uri="{BB962C8B-B14F-4D97-AF65-F5344CB8AC3E}">
        <p14:creationId xmlns:p14="http://schemas.microsoft.com/office/powerpoint/2010/main" val="2038229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6C11128-BE85-4B01-85BC-7047C69C5052}"/>
              </a:ext>
            </a:extLst>
          </p:cNvPr>
          <p:cNvGrpSpPr/>
          <p:nvPr/>
        </p:nvGrpSpPr>
        <p:grpSpPr>
          <a:xfrm>
            <a:off x="15241" y="0"/>
            <a:ext cx="12176759" cy="6858000"/>
            <a:chOff x="15241" y="0"/>
            <a:chExt cx="12176759" cy="6858000"/>
          </a:xfrm>
        </p:grpSpPr>
        <p:sp>
          <p:nvSpPr>
            <p:cNvPr id="8" name="Rectangle 7">
              <a:extLst>
                <a:ext uri="{FF2B5EF4-FFF2-40B4-BE49-F238E27FC236}">
                  <a16:creationId xmlns:a16="http://schemas.microsoft.com/office/drawing/2014/main" id="{E381AF22-3B87-41AA-BE17-12D97ECA071A}"/>
                </a:ext>
              </a:extLst>
            </p:cNvPr>
            <p:cNvSpPr/>
            <p:nvPr/>
          </p:nvSpPr>
          <p:spPr>
            <a:xfrm>
              <a:off x="15241" y="0"/>
              <a:ext cx="12176759"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7" name="Picture 36">
              <a:extLst>
                <a:ext uri="{FF2B5EF4-FFF2-40B4-BE49-F238E27FC236}">
                  <a16:creationId xmlns:a16="http://schemas.microsoft.com/office/drawing/2014/main" id="{55E0922A-7D49-4E73-B481-C456E4E95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257779"/>
              <a:ext cx="11236960" cy="6342442"/>
            </a:xfrm>
            <a:prstGeom prst="rect">
              <a:avLst/>
            </a:prstGeom>
          </p:spPr>
        </p:pic>
        <p:sp>
          <p:nvSpPr>
            <p:cNvPr id="6" name="TextBox 5">
              <a:extLst>
                <a:ext uri="{FF2B5EF4-FFF2-40B4-BE49-F238E27FC236}">
                  <a16:creationId xmlns:a16="http://schemas.microsoft.com/office/drawing/2014/main" id="{DCD88CB7-DEAA-44BB-97D1-773B31C56710}"/>
                </a:ext>
              </a:extLst>
            </p:cNvPr>
            <p:cNvSpPr txBox="1"/>
            <p:nvPr/>
          </p:nvSpPr>
          <p:spPr>
            <a:xfrm>
              <a:off x="182880" y="257779"/>
              <a:ext cx="1527265" cy="584775"/>
            </a:xfrm>
            <a:prstGeom prst="rect">
              <a:avLst/>
            </a:prstGeom>
            <a:solidFill>
              <a:srgbClr val="FF0000"/>
            </a:solidFill>
          </p:spPr>
          <p:txBody>
            <a:bodyPr wrap="square" rtlCol="0">
              <a:spAutoFit/>
            </a:bodyPr>
            <a:lstStyle/>
            <a:p>
              <a:r>
                <a:rPr lang="en-US" sz="3200" b="1" dirty="0">
                  <a:latin typeface="Baskerville Old Face" panose="02020602080505020303" pitchFamily="18" charset="0"/>
                </a:rPr>
                <a:t>Next </a:t>
              </a:r>
              <a:r>
                <a:rPr lang="en-US" sz="3200" b="1" dirty="0">
                  <a:latin typeface="Baskerville Old Face" panose="02020602080505020303" pitchFamily="18" charset="0"/>
                  <a:sym typeface="Wingdings" panose="05000000000000000000" pitchFamily="2" charset="2"/>
                </a:rPr>
                <a:t></a:t>
              </a:r>
              <a:endParaRPr lang="en-IN" sz="3200" b="1" dirty="0">
                <a:latin typeface="Baskerville Old Face" panose="02020602080505020303" pitchFamily="18" charset="0"/>
              </a:endParaRPr>
            </a:p>
          </p:txBody>
        </p:sp>
        <p:sp>
          <p:nvSpPr>
            <p:cNvPr id="38" name="TextBox 37">
              <a:extLst>
                <a:ext uri="{FF2B5EF4-FFF2-40B4-BE49-F238E27FC236}">
                  <a16:creationId xmlns:a16="http://schemas.microsoft.com/office/drawing/2014/main" id="{65B425F7-D343-4B48-A184-F4C1E380F85C}"/>
                </a:ext>
              </a:extLst>
            </p:cNvPr>
            <p:cNvSpPr txBox="1"/>
            <p:nvPr/>
          </p:nvSpPr>
          <p:spPr>
            <a:xfrm>
              <a:off x="426720" y="422385"/>
              <a:ext cx="11155680" cy="6186309"/>
            </a:xfrm>
            <a:prstGeom prst="rect">
              <a:avLst/>
            </a:prstGeom>
            <a:noFill/>
          </p:spPr>
          <p:txBody>
            <a:bodyPr wrap="square" rtlCol="0">
              <a:spAutoFit/>
            </a:bodyPr>
            <a:lstStyle/>
            <a:p>
              <a:pPr algn="ctr"/>
              <a:r>
                <a:rPr lang="en-US" dirty="0">
                  <a:solidFill>
                    <a:schemeClr val="bg1"/>
                  </a:solidFill>
                  <a:latin typeface="Comic Sans MS" panose="030F0702030302020204" pitchFamily="66" charset="0"/>
                </a:rPr>
                <a:t>Welcome to the Miraculous World where anything can happen.</a:t>
              </a:r>
            </a:p>
            <a:p>
              <a:pPr algn="ctr"/>
              <a:endParaRPr lang="en-US" dirty="0">
                <a:solidFill>
                  <a:schemeClr val="bg1"/>
                </a:solidFill>
                <a:latin typeface="Comic Sans MS" panose="030F0702030302020204" pitchFamily="66" charset="0"/>
              </a:endParaRPr>
            </a:p>
            <a:p>
              <a:r>
                <a:rPr lang="en-US" dirty="0">
                  <a:solidFill>
                    <a:schemeClr val="bg1"/>
                  </a:solidFill>
                  <a:latin typeface="Comic Sans MS" panose="030F0702030302020204" pitchFamily="66" charset="0"/>
                </a:rPr>
                <a:t>The characters are – Adrien Agreste as superhero Cat Noir</a:t>
              </a:r>
            </a:p>
            <a:p>
              <a:r>
                <a:rPr lang="en-IN" dirty="0">
                  <a:solidFill>
                    <a:schemeClr val="bg1"/>
                  </a:solidFill>
                  <a:latin typeface="Comic Sans MS" panose="030F0702030302020204" pitchFamily="66" charset="0"/>
                </a:rPr>
                <a:t>                                  Plagg a magical kwami</a:t>
              </a:r>
            </a:p>
            <a:p>
              <a:r>
                <a:rPr lang="en-IN" dirty="0">
                  <a:solidFill>
                    <a:schemeClr val="bg1"/>
                  </a:solidFill>
                  <a:latin typeface="Comic Sans MS" panose="030F0702030302020204" pitchFamily="66" charset="0"/>
                </a:rPr>
                <a:t>                                  Marinette Dupain-Cheng as superhero Ladybug</a:t>
              </a:r>
            </a:p>
            <a:p>
              <a:r>
                <a:rPr lang="en-IN" dirty="0">
                  <a:solidFill>
                    <a:schemeClr val="bg1"/>
                  </a:solidFill>
                  <a:latin typeface="Comic Sans MS" panose="030F0702030302020204" pitchFamily="66" charset="0"/>
                </a:rPr>
                <a:t>                                  Tikki a magical kwami</a:t>
              </a:r>
            </a:p>
            <a:p>
              <a:r>
                <a:rPr lang="en-IN" dirty="0">
                  <a:solidFill>
                    <a:schemeClr val="bg1"/>
                  </a:solidFill>
                  <a:latin typeface="Comic Sans MS" panose="030F0702030302020204" pitchFamily="66" charset="0"/>
                </a:rPr>
                <a:t>                                   Hawk Moth (villain)</a:t>
              </a:r>
            </a:p>
            <a:p>
              <a:r>
                <a:rPr lang="en-IN" dirty="0">
                  <a:solidFill>
                    <a:schemeClr val="bg1"/>
                  </a:solidFill>
                  <a:latin typeface="Comic Sans MS" panose="030F0702030302020204" pitchFamily="66" charset="0"/>
                </a:rPr>
                <a:t>                                   Mayura (villain’s sidekick)</a:t>
              </a:r>
            </a:p>
            <a:p>
              <a:endParaRPr lang="en-IN" dirty="0">
                <a:solidFill>
                  <a:schemeClr val="bg1"/>
                </a:solidFill>
                <a:latin typeface="Comic Sans MS" panose="030F0702030302020204" pitchFamily="66" charset="0"/>
              </a:endParaRPr>
            </a:p>
            <a:p>
              <a:r>
                <a:rPr lang="en-IN" dirty="0">
                  <a:solidFill>
                    <a:schemeClr val="bg1"/>
                  </a:solidFill>
                  <a:latin typeface="Comic Sans MS" panose="030F0702030302020204" pitchFamily="66" charset="0"/>
                </a:rPr>
                <a:t>Level 1 – Don’t get touched by any obstacle all you’ll have to start from the initial place.</a:t>
              </a:r>
            </a:p>
            <a:p>
              <a:r>
                <a:rPr lang="en-IN" dirty="0">
                  <a:solidFill>
                    <a:schemeClr val="bg1"/>
                  </a:solidFill>
                  <a:latin typeface="Comic Sans MS" panose="030F0702030302020204" pitchFamily="66" charset="0"/>
                </a:rPr>
                <a:t>Level 2 – Don’t get touched by the akumas and amok or else you’ll lose 1 life, you have total 3 lives. </a:t>
              </a:r>
            </a:p>
            <a:p>
              <a:r>
                <a:rPr lang="en-IN" dirty="0">
                  <a:solidFill>
                    <a:schemeClr val="bg1"/>
                  </a:solidFill>
                  <a:latin typeface="Comic Sans MS" panose="030F0702030302020204" pitchFamily="66" charset="0"/>
                </a:rPr>
                <a:t>              Collect cheese and cookie for health.</a:t>
              </a:r>
            </a:p>
            <a:p>
              <a:r>
                <a:rPr lang="en-IN" dirty="0">
                  <a:solidFill>
                    <a:schemeClr val="bg1"/>
                  </a:solidFill>
                  <a:latin typeface="Comic Sans MS" panose="030F0702030302020204" pitchFamily="66" charset="0"/>
                </a:rPr>
                <a:t>Level 3 – Defeat the villains by using your super-powers “cataclysm” for destroying an akuma &amp; “lucky-</a:t>
              </a:r>
            </a:p>
            <a:p>
              <a:r>
                <a:rPr lang="en-IN" dirty="0">
                  <a:solidFill>
                    <a:schemeClr val="bg1"/>
                  </a:solidFill>
                  <a:latin typeface="Comic Sans MS" panose="030F0702030302020204" pitchFamily="66" charset="0"/>
                </a:rPr>
                <a:t>              charm” for destroying an amok. Don’t get touched by the villains powers.</a:t>
              </a:r>
            </a:p>
            <a:p>
              <a:endParaRPr lang="en-IN" dirty="0">
                <a:solidFill>
                  <a:schemeClr val="bg1"/>
                </a:solidFill>
                <a:latin typeface="Comic Sans MS" panose="030F0702030302020204" pitchFamily="66" charset="0"/>
              </a:endParaRPr>
            </a:p>
            <a:p>
              <a:r>
                <a:rPr lang="en-IN" dirty="0">
                  <a:solidFill>
                    <a:schemeClr val="bg1"/>
                  </a:solidFill>
                  <a:latin typeface="Comic Sans MS" panose="030F0702030302020204" pitchFamily="66" charset="0"/>
                </a:rPr>
                <a:t>*Use arrow keys to move for level 1 &amp; 2. Use “C” for “cataclysm” and “L” for “lucky-charm”.</a:t>
              </a:r>
            </a:p>
            <a:p>
              <a:endParaRPr lang="en-IN" dirty="0">
                <a:solidFill>
                  <a:schemeClr val="bg1"/>
                </a:solidFill>
                <a:latin typeface="Comic Sans MS" panose="030F0702030302020204" pitchFamily="66" charset="0"/>
              </a:endParaRPr>
            </a:p>
            <a:p>
              <a:r>
                <a:rPr lang="en-IN" dirty="0">
                  <a:solidFill>
                    <a:schemeClr val="bg1"/>
                  </a:solidFill>
                  <a:latin typeface="Comic Sans MS" panose="030F0702030302020204" pitchFamily="66" charset="0"/>
                </a:rPr>
                <a:t>Adrien &amp; Marinette are our superheroes and their powers are granted by miraculouses which is a jewel and a kwami. Adrien has Plagg as his kwami and grant him the power of destruction and Marinette has Tikki has her kwami and grant her the power of creation. If these two miraculouses are used together than it will make the user the most powerful and grant a wish to the user. Hawk Moth is the villain and wants these 2 miraculouses for evil.</a:t>
              </a:r>
            </a:p>
          </p:txBody>
        </p:sp>
      </p:grpSp>
    </p:spTree>
    <p:extLst>
      <p:ext uri="{BB962C8B-B14F-4D97-AF65-F5344CB8AC3E}">
        <p14:creationId xmlns:p14="http://schemas.microsoft.com/office/powerpoint/2010/main" val="1860291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55838" y="0"/>
            <a:ext cx="12271018" cy="6874574"/>
            <a:chOff x="-55838" y="0"/>
            <a:chExt cx="12271018" cy="6874574"/>
          </a:xfrm>
        </p:grpSpPr>
        <p:grpSp>
          <p:nvGrpSpPr>
            <p:cNvPr id="29" name="Group 28"/>
            <p:cNvGrpSpPr/>
            <p:nvPr/>
          </p:nvGrpSpPr>
          <p:grpSpPr>
            <a:xfrm>
              <a:off x="0" y="0"/>
              <a:ext cx="12200708" cy="6874574"/>
              <a:chOff x="15241" y="-2177"/>
              <a:chExt cx="12200708" cy="6874574"/>
            </a:xfrm>
          </p:grpSpPr>
          <p:sp>
            <p:nvSpPr>
              <p:cNvPr id="23" name="Rectangle 22"/>
              <p:cNvSpPr/>
              <p:nvPr/>
            </p:nvSpPr>
            <p:spPr>
              <a:xfrm>
                <a:off x="15241" y="0"/>
                <a:ext cx="12176759"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027" y="2322774"/>
                <a:ext cx="1380952" cy="4457143"/>
              </a:xfrm>
              <a:prstGeom prst="rect">
                <a:avLst/>
              </a:prstGeom>
            </p:spPr>
          </p:pic>
          <p:grpSp>
            <p:nvGrpSpPr>
              <p:cNvPr id="14" name="Group 13"/>
              <p:cNvGrpSpPr/>
              <p:nvPr/>
            </p:nvGrpSpPr>
            <p:grpSpPr>
              <a:xfrm>
                <a:off x="6115595" y="-2177"/>
                <a:ext cx="6100354" cy="2155371"/>
                <a:chOff x="0" y="4702629"/>
                <a:chExt cx="6100354" cy="2155371"/>
              </a:xfrm>
            </p:grpSpPr>
            <p:sp>
              <p:nvSpPr>
                <p:cNvPr id="15" name="Flowchart: Manual Input 14"/>
                <p:cNvSpPr/>
                <p:nvPr/>
              </p:nvSpPr>
              <p:spPr>
                <a:xfrm>
                  <a:off x="0" y="4702629"/>
                  <a:ext cx="6100354" cy="2155371"/>
                </a:xfrm>
                <a:prstGeom prst="flowChartManualInput">
                  <a:avLst/>
                </a:prstGeom>
                <a:solidFill>
                  <a:srgbClr val="FF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p:cNvSpPr/>
                <p:nvPr/>
              </p:nvSpPr>
              <p:spPr>
                <a:xfrm>
                  <a:off x="248194" y="5617029"/>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7" name="Oval 16"/>
                <p:cNvSpPr/>
                <p:nvPr/>
              </p:nvSpPr>
              <p:spPr>
                <a:xfrm>
                  <a:off x="1119051" y="6291943"/>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Oval 17"/>
                <p:cNvSpPr/>
                <p:nvPr/>
              </p:nvSpPr>
              <p:spPr>
                <a:xfrm>
                  <a:off x="1775459" y="5381898"/>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9" name="Oval 18"/>
                <p:cNvSpPr/>
                <p:nvPr/>
              </p:nvSpPr>
              <p:spPr>
                <a:xfrm>
                  <a:off x="2686049" y="6291943"/>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0" name="Oval 19"/>
                <p:cNvSpPr/>
                <p:nvPr/>
              </p:nvSpPr>
              <p:spPr>
                <a:xfrm>
                  <a:off x="3441517" y="5381898"/>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1" name="Oval 20"/>
                <p:cNvSpPr/>
                <p:nvPr/>
              </p:nvSpPr>
              <p:spPr>
                <a:xfrm>
                  <a:off x="4327071" y="6291943"/>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2" name="Oval 21"/>
                <p:cNvSpPr/>
                <p:nvPr/>
              </p:nvSpPr>
              <p:spPr>
                <a:xfrm>
                  <a:off x="5040085" y="5310052"/>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2831" y="2298534"/>
                <a:ext cx="2086519" cy="4519749"/>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2116" y="3690321"/>
                <a:ext cx="569359" cy="910477"/>
              </a:xfrm>
              <a:prstGeom prst="rect">
                <a:avLst/>
              </a:prstGeom>
            </p:spPr>
          </p:pic>
          <p:grpSp>
            <p:nvGrpSpPr>
              <p:cNvPr id="12" name="Group 11"/>
              <p:cNvGrpSpPr/>
              <p:nvPr/>
            </p:nvGrpSpPr>
            <p:grpSpPr>
              <a:xfrm>
                <a:off x="15241" y="4717026"/>
                <a:ext cx="6100354" cy="2155371"/>
                <a:chOff x="0" y="4805268"/>
                <a:chExt cx="6100354" cy="2155371"/>
              </a:xfrm>
            </p:grpSpPr>
            <p:sp>
              <p:nvSpPr>
                <p:cNvPr id="4" name="Flowchart: Manual Input 3"/>
                <p:cNvSpPr/>
                <p:nvPr/>
              </p:nvSpPr>
              <p:spPr>
                <a:xfrm>
                  <a:off x="0" y="4805268"/>
                  <a:ext cx="6100354" cy="2155371"/>
                </a:xfrm>
                <a:prstGeom prst="flowChartManualInput">
                  <a:avLst/>
                </a:prstGeom>
                <a:solidFill>
                  <a:srgbClr val="FF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p:cNvSpPr/>
                <p:nvPr/>
              </p:nvSpPr>
              <p:spPr>
                <a:xfrm>
                  <a:off x="248194" y="5617029"/>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 name="Oval 5"/>
                <p:cNvSpPr/>
                <p:nvPr/>
              </p:nvSpPr>
              <p:spPr>
                <a:xfrm>
                  <a:off x="1119051" y="6291943"/>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7" name="Oval 6"/>
                <p:cNvSpPr/>
                <p:nvPr/>
              </p:nvSpPr>
              <p:spPr>
                <a:xfrm>
                  <a:off x="1775459" y="5381898"/>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8" name="Oval 7"/>
                <p:cNvSpPr/>
                <p:nvPr/>
              </p:nvSpPr>
              <p:spPr>
                <a:xfrm>
                  <a:off x="2686049" y="6291943"/>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9" name="Oval 8"/>
                <p:cNvSpPr/>
                <p:nvPr/>
              </p:nvSpPr>
              <p:spPr>
                <a:xfrm>
                  <a:off x="3441517" y="5381898"/>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0" name="Oval 9"/>
                <p:cNvSpPr/>
                <p:nvPr/>
              </p:nvSpPr>
              <p:spPr>
                <a:xfrm>
                  <a:off x="4327071" y="6291943"/>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 name="Oval 10"/>
                <p:cNvSpPr/>
                <p:nvPr/>
              </p:nvSpPr>
              <p:spPr>
                <a:xfrm>
                  <a:off x="5040085" y="5310052"/>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grpSp>
        <p:sp>
          <p:nvSpPr>
            <p:cNvPr id="30" name="Rectangle 29"/>
            <p:cNvSpPr/>
            <p:nvPr/>
          </p:nvSpPr>
          <p:spPr>
            <a:xfrm>
              <a:off x="-55838" y="5196635"/>
              <a:ext cx="6096000" cy="1477328"/>
            </a:xfrm>
            <a:prstGeom prst="rect">
              <a:avLst/>
            </a:prstGeom>
          </p:spPr>
          <p:txBody>
            <a:bodyPr>
              <a:spAutoFit/>
            </a:bodyPr>
            <a:lstStyle/>
            <a:p>
              <a:pPr algn="ctr"/>
              <a:r>
                <a:rPr lang="en-US" dirty="0">
                  <a:solidFill>
                    <a:schemeClr val="bg1"/>
                  </a:solidFill>
                  <a:latin typeface="Baskerville Old Face" panose="02020602080505020303" pitchFamily="18" charset="0"/>
                </a:rPr>
                <a:t>Adrien : Oh no, it’s really a very bad news . But don’t worry I have a plan , Plagg can go there and save her with his super powers as we can’t go there. Next, after saving Tikki, they will tell us the way to reach Hawk Moth and Mayura and we will then go there and fight the villains and defeat them. I’m sure we’ll win.</a:t>
              </a:r>
              <a:endParaRPr lang="en-IN" dirty="0">
                <a:solidFill>
                  <a:schemeClr val="bg1"/>
                </a:solidFill>
                <a:latin typeface="Baskerville Old Face" panose="02020602080505020303" pitchFamily="18" charset="0"/>
              </a:endParaRPr>
            </a:p>
          </p:txBody>
        </p:sp>
        <p:sp>
          <p:nvSpPr>
            <p:cNvPr id="32" name="Rectangle 31"/>
            <p:cNvSpPr/>
            <p:nvPr/>
          </p:nvSpPr>
          <p:spPr>
            <a:xfrm>
              <a:off x="6119180" y="413895"/>
              <a:ext cx="6096000" cy="1754326"/>
            </a:xfrm>
            <a:prstGeom prst="rect">
              <a:avLst/>
            </a:prstGeom>
          </p:spPr>
          <p:txBody>
            <a:bodyPr>
              <a:spAutoFit/>
            </a:bodyPr>
            <a:lstStyle/>
            <a:p>
              <a:pPr algn="ctr"/>
              <a:r>
                <a:rPr lang="en-US" dirty="0">
                  <a:solidFill>
                    <a:schemeClr val="bg1"/>
                  </a:solidFill>
                  <a:latin typeface="Baskerville Old Face" panose="02020602080505020303" pitchFamily="18" charset="0"/>
                </a:rPr>
                <a:t>Marinette : Oh Adrien, I have a very bad news. I have no idea how Tikki is kidnapped by Hawk Moth and Mayura. She somehow managed to tell me where she is and what had happened to her. But the problem is a normal human can’t go the place she was. I don’t know what to do, without her I can not be Ladybug also. Only you can help me.</a:t>
              </a:r>
              <a:endParaRPr lang="en-IN" dirty="0">
                <a:solidFill>
                  <a:schemeClr val="bg1"/>
                </a:solidFill>
                <a:latin typeface="Baskerville Old Face" panose="02020602080505020303" pitchFamily="18" charset="0"/>
              </a:endParaRPr>
            </a:p>
          </p:txBody>
        </p:sp>
        <p:sp>
          <p:nvSpPr>
            <p:cNvPr id="33" name="TextBox 32"/>
            <p:cNvSpPr txBox="1"/>
            <p:nvPr/>
          </p:nvSpPr>
          <p:spPr>
            <a:xfrm>
              <a:off x="182880" y="257779"/>
              <a:ext cx="1527265" cy="584775"/>
            </a:xfrm>
            <a:prstGeom prst="rect">
              <a:avLst/>
            </a:prstGeom>
            <a:solidFill>
              <a:srgbClr val="FF0000"/>
            </a:solidFill>
          </p:spPr>
          <p:txBody>
            <a:bodyPr wrap="square" rtlCol="0">
              <a:spAutoFit/>
            </a:bodyPr>
            <a:lstStyle/>
            <a:p>
              <a:r>
                <a:rPr lang="en-US" sz="3200" b="1" dirty="0">
                  <a:latin typeface="Baskerville Old Face" panose="02020602080505020303" pitchFamily="18" charset="0"/>
                </a:rPr>
                <a:t>Next </a:t>
              </a:r>
              <a:r>
                <a:rPr lang="en-US" sz="3200" b="1" dirty="0">
                  <a:latin typeface="Baskerville Old Face" panose="02020602080505020303" pitchFamily="18" charset="0"/>
                  <a:sym typeface="Wingdings" panose="05000000000000000000" pitchFamily="2" charset="2"/>
                </a:rPr>
                <a:t></a:t>
              </a:r>
              <a:endParaRPr lang="en-IN" sz="3200" b="1" dirty="0">
                <a:latin typeface="Baskerville Old Face" panose="02020602080505020303" pitchFamily="18" charset="0"/>
              </a:endParaRPr>
            </a:p>
          </p:txBody>
        </p:sp>
        <p:sp>
          <p:nvSpPr>
            <p:cNvPr id="34" name="Rectangle 33"/>
            <p:cNvSpPr/>
            <p:nvPr/>
          </p:nvSpPr>
          <p:spPr>
            <a:xfrm>
              <a:off x="349547" y="1719049"/>
              <a:ext cx="4706983" cy="2123658"/>
            </a:xfrm>
            <a:prstGeom prst="rect">
              <a:avLst/>
            </a:prstGeom>
            <a:solidFill>
              <a:schemeClr val="tx1">
                <a:lumMod val="95000"/>
                <a:lumOff val="5000"/>
              </a:schemeClr>
            </a:solidFill>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5400" b="1" dirty="0">
                  <a:solidFill>
                    <a:srgbClr val="FF0000"/>
                  </a:solidFill>
                  <a:latin typeface="Algerian" panose="04020705040A02060702" pitchFamily="82" charset="0"/>
                </a:rPr>
                <a:t>Level – 1</a:t>
              </a:r>
            </a:p>
            <a:p>
              <a:pPr algn="ctr"/>
              <a:r>
                <a:rPr lang="en-US" sz="6000" b="1" dirty="0">
                  <a:solidFill>
                    <a:srgbClr val="FF0000"/>
                  </a:solidFill>
                  <a:latin typeface="Algerian" panose="04020705040A02060702" pitchFamily="82" charset="0"/>
                </a:rPr>
                <a:t>The rescue</a:t>
              </a:r>
            </a:p>
            <a:p>
              <a:pPr algn="ctr"/>
              <a:r>
                <a:rPr lang="en-US" sz="1600" b="1" dirty="0">
                  <a:solidFill>
                    <a:srgbClr val="FF0000"/>
                  </a:solidFill>
                  <a:latin typeface="Baskerville Old Face" panose="02020602080505020303" pitchFamily="18" charset="0"/>
                </a:rPr>
                <a:t>(Tikki and Plagg)</a:t>
              </a:r>
              <a:endParaRPr lang="en-IN" sz="1100" b="1" dirty="0">
                <a:solidFill>
                  <a:srgbClr val="FF0000"/>
                </a:solidFill>
                <a:latin typeface="Baskerville Old Face" panose="02020602080505020303" pitchFamily="18" charset="0"/>
              </a:endParaRPr>
            </a:p>
          </p:txBody>
        </p:sp>
      </p:grpSp>
    </p:spTree>
    <p:extLst>
      <p:ext uri="{BB962C8B-B14F-4D97-AF65-F5344CB8AC3E}">
        <p14:creationId xmlns:p14="http://schemas.microsoft.com/office/powerpoint/2010/main" val="298108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2733" y="-91440"/>
            <a:ext cx="12357463" cy="6949440"/>
            <a:chOff x="-82733" y="-91440"/>
            <a:chExt cx="12357463" cy="6949440"/>
          </a:xfrm>
        </p:grpSpPr>
        <p:grpSp>
          <p:nvGrpSpPr>
            <p:cNvPr id="23" name="Group 22"/>
            <p:cNvGrpSpPr/>
            <p:nvPr/>
          </p:nvGrpSpPr>
          <p:grpSpPr>
            <a:xfrm>
              <a:off x="-82733" y="-91440"/>
              <a:ext cx="12357463" cy="6949440"/>
              <a:chOff x="-82733" y="-91440"/>
              <a:chExt cx="12357463" cy="694944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3" r="942" b="1316"/>
              <a:stretch/>
            </p:blipFill>
            <p:spPr>
              <a:xfrm>
                <a:off x="-82733" y="-91440"/>
                <a:ext cx="12357463" cy="694944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65" t="11090" r="1561" b="14549"/>
              <a:stretch/>
            </p:blipFill>
            <p:spPr>
              <a:xfrm>
                <a:off x="95793" y="1021425"/>
                <a:ext cx="9679577" cy="56170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65" t="11090" r="1561" b="14549"/>
              <a:stretch/>
            </p:blipFill>
            <p:spPr>
              <a:xfrm>
                <a:off x="95793" y="4814256"/>
                <a:ext cx="9553303" cy="56170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665" t="11090" r="1561" b="14549"/>
              <a:stretch/>
            </p:blipFill>
            <p:spPr>
              <a:xfrm>
                <a:off x="1700348" y="2770512"/>
                <a:ext cx="10533017" cy="5617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4343" y="417660"/>
                <a:ext cx="700982" cy="6766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665" t="11090" r="1561" b="14549"/>
              <a:stretch/>
            </p:blipFill>
            <p:spPr>
              <a:xfrm flipV="1">
                <a:off x="692331" y="446747"/>
                <a:ext cx="966652" cy="170174"/>
              </a:xfrm>
              <a:prstGeom prst="rect">
                <a:avLst/>
              </a:prstGeom>
              <a:scene3d>
                <a:camera prst="orthographicFront">
                  <a:rot lat="21299997" lon="0" rev="5400000"/>
                </a:camera>
                <a:lightRig rig="threePt" dir="t"/>
              </a:scene3d>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633" y="83955"/>
                <a:ext cx="830852" cy="895758"/>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449" y="5688592"/>
                <a:ext cx="647428" cy="85677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3929" y="5566682"/>
                <a:ext cx="1889604" cy="24382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2181" y="3383280"/>
                <a:ext cx="396207" cy="47544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9095" y="4182490"/>
                <a:ext cx="396207" cy="475449"/>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7894" y="3369385"/>
                <a:ext cx="396207" cy="475449"/>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6237" y="4301637"/>
                <a:ext cx="396207" cy="475449"/>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7687" y="1546783"/>
                <a:ext cx="414494" cy="536404"/>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11504" y="1585206"/>
                <a:ext cx="414494" cy="536404"/>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4544" y="1566971"/>
                <a:ext cx="414494" cy="536404"/>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471" y="1583128"/>
                <a:ext cx="414494" cy="536404"/>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5400" y="1579460"/>
                <a:ext cx="414494" cy="536404"/>
              </a:xfrm>
              <a:prstGeom prst="rect">
                <a:avLst/>
              </a:prstGeom>
            </p:spPr>
          </p:pic>
        </p:grpSp>
        <p:sp>
          <p:nvSpPr>
            <p:cNvPr id="24" name="TextBox 23"/>
            <p:cNvSpPr txBox="1"/>
            <p:nvPr/>
          </p:nvSpPr>
          <p:spPr>
            <a:xfrm>
              <a:off x="137917" y="1095092"/>
              <a:ext cx="1645920" cy="369332"/>
            </a:xfrm>
            <a:prstGeom prst="rect">
              <a:avLst/>
            </a:prstGeom>
            <a:noFill/>
          </p:spPr>
          <p:txBody>
            <a:bodyPr wrap="square" rtlCol="0">
              <a:spAutoFit/>
            </a:bodyPr>
            <a:lstStyle/>
            <a:p>
              <a:r>
                <a:rPr lang="en-US" b="1" dirty="0">
                  <a:solidFill>
                    <a:srgbClr val="FF0000"/>
                  </a:solidFill>
                  <a:latin typeface="Baskerville Old Face" panose="02020602080505020303" pitchFamily="18" charset="0"/>
                </a:rPr>
                <a:t>DEATHS : 00</a:t>
              </a:r>
              <a:endParaRPr lang="en-IN" b="1" dirty="0">
                <a:solidFill>
                  <a:srgbClr val="FF0000"/>
                </a:solidFill>
                <a:latin typeface="Baskerville Old Face" panose="02020602080505020303" pitchFamily="18" charset="0"/>
              </a:endParaRPr>
            </a:p>
          </p:txBody>
        </p:sp>
        <p:sp>
          <p:nvSpPr>
            <p:cNvPr id="12" name="Down Arrow 11"/>
            <p:cNvSpPr/>
            <p:nvPr/>
          </p:nvSpPr>
          <p:spPr>
            <a:xfrm>
              <a:off x="10952485" y="6299489"/>
              <a:ext cx="323714" cy="28085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817055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838" y="0"/>
            <a:ext cx="12275372" cy="6874574"/>
            <a:chOff x="-55838" y="0"/>
            <a:chExt cx="12275372" cy="6874574"/>
          </a:xfrm>
        </p:grpSpPr>
        <p:sp>
          <p:nvSpPr>
            <p:cNvPr id="11" name="Rectangle 10"/>
            <p:cNvSpPr/>
            <p:nvPr/>
          </p:nvSpPr>
          <p:spPr>
            <a:xfrm>
              <a:off x="18826" y="2177"/>
              <a:ext cx="12176759"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612" y="2324951"/>
              <a:ext cx="1380952" cy="4457143"/>
            </a:xfrm>
            <a:prstGeom prst="rect">
              <a:avLst/>
            </a:prstGeom>
          </p:spPr>
        </p:pic>
        <p:grpSp>
          <p:nvGrpSpPr>
            <p:cNvPr id="13" name="Group 12"/>
            <p:cNvGrpSpPr/>
            <p:nvPr/>
          </p:nvGrpSpPr>
          <p:grpSpPr>
            <a:xfrm>
              <a:off x="6119180" y="0"/>
              <a:ext cx="6100354" cy="2155371"/>
              <a:chOff x="0" y="4702629"/>
              <a:chExt cx="6100354" cy="2155371"/>
            </a:xfrm>
          </p:grpSpPr>
          <p:sp>
            <p:nvSpPr>
              <p:cNvPr id="25" name="Flowchart: Manual Input 24"/>
              <p:cNvSpPr/>
              <p:nvPr/>
            </p:nvSpPr>
            <p:spPr>
              <a:xfrm>
                <a:off x="0" y="4702629"/>
                <a:ext cx="6100354" cy="2155371"/>
              </a:xfrm>
              <a:prstGeom prst="flowChartManualInput">
                <a:avLst/>
              </a:prstGeom>
              <a:solidFill>
                <a:srgbClr val="FF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p:cNvSpPr/>
              <p:nvPr/>
            </p:nvSpPr>
            <p:spPr>
              <a:xfrm>
                <a:off x="248194" y="5617029"/>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7" name="Oval 26"/>
              <p:cNvSpPr/>
              <p:nvPr/>
            </p:nvSpPr>
            <p:spPr>
              <a:xfrm>
                <a:off x="1119051" y="6291943"/>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8" name="Oval 27"/>
              <p:cNvSpPr/>
              <p:nvPr/>
            </p:nvSpPr>
            <p:spPr>
              <a:xfrm>
                <a:off x="1775459" y="5381898"/>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9" name="Oval 28"/>
              <p:cNvSpPr/>
              <p:nvPr/>
            </p:nvSpPr>
            <p:spPr>
              <a:xfrm>
                <a:off x="2686049" y="6291943"/>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0" name="Oval 29"/>
              <p:cNvSpPr/>
              <p:nvPr/>
            </p:nvSpPr>
            <p:spPr>
              <a:xfrm>
                <a:off x="3441517" y="5381898"/>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1" name="Oval 30"/>
              <p:cNvSpPr/>
              <p:nvPr/>
            </p:nvSpPr>
            <p:spPr>
              <a:xfrm>
                <a:off x="4327071" y="6291943"/>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2" name="Oval 31"/>
              <p:cNvSpPr/>
              <p:nvPr/>
            </p:nvSpPr>
            <p:spPr>
              <a:xfrm>
                <a:off x="5040085" y="5310052"/>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6416" y="2300711"/>
              <a:ext cx="2086519" cy="4519749"/>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4620" y="3466702"/>
              <a:ext cx="569359" cy="910477"/>
            </a:xfrm>
            <a:prstGeom prst="rect">
              <a:avLst/>
            </a:prstGeom>
          </p:spPr>
        </p:pic>
        <p:grpSp>
          <p:nvGrpSpPr>
            <p:cNvPr id="16" name="Group 15"/>
            <p:cNvGrpSpPr/>
            <p:nvPr/>
          </p:nvGrpSpPr>
          <p:grpSpPr>
            <a:xfrm>
              <a:off x="18826" y="4719203"/>
              <a:ext cx="6100354" cy="2155371"/>
              <a:chOff x="0" y="4805268"/>
              <a:chExt cx="6100354" cy="2155371"/>
            </a:xfrm>
          </p:grpSpPr>
          <p:sp>
            <p:nvSpPr>
              <p:cNvPr id="17" name="Flowchart: Manual Input 16"/>
              <p:cNvSpPr/>
              <p:nvPr/>
            </p:nvSpPr>
            <p:spPr>
              <a:xfrm>
                <a:off x="0" y="4805268"/>
                <a:ext cx="6100354" cy="2155371"/>
              </a:xfrm>
              <a:prstGeom prst="flowChartManualInput">
                <a:avLst/>
              </a:prstGeom>
              <a:solidFill>
                <a:srgbClr val="FF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p:cNvSpPr/>
              <p:nvPr/>
            </p:nvSpPr>
            <p:spPr>
              <a:xfrm>
                <a:off x="248194" y="5617029"/>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9" name="Oval 18"/>
              <p:cNvSpPr/>
              <p:nvPr/>
            </p:nvSpPr>
            <p:spPr>
              <a:xfrm>
                <a:off x="1119051" y="6291943"/>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0" name="Oval 19"/>
              <p:cNvSpPr/>
              <p:nvPr/>
            </p:nvSpPr>
            <p:spPr>
              <a:xfrm>
                <a:off x="1775459" y="5381898"/>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1" name="Oval 20"/>
              <p:cNvSpPr/>
              <p:nvPr/>
            </p:nvSpPr>
            <p:spPr>
              <a:xfrm>
                <a:off x="2686049" y="6291943"/>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2" name="Oval 21"/>
              <p:cNvSpPr/>
              <p:nvPr/>
            </p:nvSpPr>
            <p:spPr>
              <a:xfrm>
                <a:off x="3441517" y="5381898"/>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3" name="Oval 22"/>
              <p:cNvSpPr/>
              <p:nvPr/>
            </p:nvSpPr>
            <p:spPr>
              <a:xfrm>
                <a:off x="4327071" y="6291943"/>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4" name="Oval 23"/>
              <p:cNvSpPr/>
              <p:nvPr/>
            </p:nvSpPr>
            <p:spPr>
              <a:xfrm>
                <a:off x="5040085" y="5310052"/>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sp>
          <p:nvSpPr>
            <p:cNvPr id="4" name="Rectangle 3"/>
            <p:cNvSpPr/>
            <p:nvPr/>
          </p:nvSpPr>
          <p:spPr>
            <a:xfrm>
              <a:off x="603005" y="1798283"/>
              <a:ext cx="4931997" cy="2123658"/>
            </a:xfrm>
            <a:prstGeom prst="rect">
              <a:avLst/>
            </a:prstGeom>
            <a:solidFill>
              <a:schemeClr val="tx1">
                <a:lumMod val="95000"/>
                <a:lumOff val="5000"/>
              </a:schemeClr>
            </a:solidFill>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5400" b="1" dirty="0">
                  <a:solidFill>
                    <a:srgbClr val="FF0000"/>
                  </a:solidFill>
                  <a:latin typeface="Algerian" panose="04020705040A02060702" pitchFamily="82" charset="0"/>
                </a:rPr>
                <a:t>Level – 2</a:t>
              </a:r>
            </a:p>
            <a:p>
              <a:pPr algn="ctr"/>
              <a:r>
                <a:rPr lang="en-US" sz="6000" b="1" dirty="0">
                  <a:solidFill>
                    <a:srgbClr val="FF0000"/>
                  </a:solidFill>
                  <a:latin typeface="Algerian" panose="04020705040A02060702" pitchFamily="82" charset="0"/>
                </a:rPr>
                <a:t>On the way</a:t>
              </a:r>
            </a:p>
            <a:p>
              <a:pPr algn="ctr"/>
              <a:r>
                <a:rPr lang="en-US" sz="1600" b="1" dirty="0">
                  <a:solidFill>
                    <a:srgbClr val="FF0000"/>
                  </a:solidFill>
                  <a:latin typeface="Baskerville Old Face" panose="02020602080505020303" pitchFamily="18" charset="0"/>
                </a:rPr>
                <a:t>(Adrien and Plagg , Marinette and Tikki)</a:t>
              </a:r>
              <a:endParaRPr lang="en-IN" sz="1100" b="1" dirty="0">
                <a:solidFill>
                  <a:srgbClr val="FF0000"/>
                </a:solidFill>
                <a:latin typeface="Baskerville Old Face" panose="02020602080505020303" pitchFamily="18" charset="0"/>
              </a:endParaRPr>
            </a:p>
          </p:txBody>
        </p:sp>
        <p:sp>
          <p:nvSpPr>
            <p:cNvPr id="7" name="Rectangle 6"/>
            <p:cNvSpPr/>
            <p:nvPr/>
          </p:nvSpPr>
          <p:spPr>
            <a:xfrm>
              <a:off x="-55838" y="5196635"/>
              <a:ext cx="6096000" cy="1200329"/>
            </a:xfrm>
            <a:prstGeom prst="rect">
              <a:avLst/>
            </a:prstGeom>
          </p:spPr>
          <p:txBody>
            <a:bodyPr>
              <a:spAutoFit/>
            </a:bodyPr>
            <a:lstStyle/>
            <a:p>
              <a:pPr algn="ctr"/>
              <a:r>
                <a:rPr lang="en-US" dirty="0">
                  <a:solidFill>
                    <a:schemeClr val="bg1"/>
                  </a:solidFill>
                  <a:latin typeface="Baskerville Old Face" panose="02020602080505020303" pitchFamily="18" charset="0"/>
                </a:rPr>
                <a:t>Plagg : Thanks Marinette. Thanks Adrien.</a:t>
              </a:r>
            </a:p>
            <a:p>
              <a:pPr algn="ctr"/>
              <a:endParaRPr lang="en-US" dirty="0">
                <a:solidFill>
                  <a:schemeClr val="bg1"/>
                </a:solidFill>
                <a:latin typeface="Baskerville Old Face" panose="02020602080505020303" pitchFamily="18" charset="0"/>
              </a:endParaRPr>
            </a:p>
            <a:p>
              <a:pPr algn="ctr"/>
              <a:r>
                <a:rPr lang="en-US" dirty="0">
                  <a:solidFill>
                    <a:schemeClr val="bg1"/>
                  </a:solidFill>
                  <a:latin typeface="Baskerville Old Face" panose="02020602080505020303" pitchFamily="18" charset="0"/>
                </a:rPr>
                <a:t>Adrien : Great Job Plagg. So, now we know where is Hawk Moth and Mayura. We must start the mission and reach the place. </a:t>
              </a:r>
              <a:endParaRPr lang="en-IN" dirty="0">
                <a:solidFill>
                  <a:schemeClr val="bg1"/>
                </a:solidFill>
                <a:latin typeface="Baskerville Old Face" panose="02020602080505020303" pitchFamily="18" charset="0"/>
              </a:endParaRPr>
            </a:p>
          </p:txBody>
        </p:sp>
        <p:sp>
          <p:nvSpPr>
            <p:cNvPr id="8" name="Rectangle 7"/>
            <p:cNvSpPr/>
            <p:nvPr/>
          </p:nvSpPr>
          <p:spPr>
            <a:xfrm>
              <a:off x="6119180" y="413895"/>
              <a:ext cx="6096000" cy="1477328"/>
            </a:xfrm>
            <a:prstGeom prst="rect">
              <a:avLst/>
            </a:prstGeom>
          </p:spPr>
          <p:txBody>
            <a:bodyPr>
              <a:spAutoFit/>
            </a:bodyPr>
            <a:lstStyle/>
            <a:p>
              <a:pPr algn="ctr"/>
              <a:r>
                <a:rPr lang="en-US" dirty="0">
                  <a:solidFill>
                    <a:schemeClr val="bg1"/>
                  </a:solidFill>
                  <a:latin typeface="Baskerville Old Face" panose="02020602080505020303" pitchFamily="18" charset="0"/>
                </a:rPr>
                <a:t>Marinette : Oh Tikki, I’m glad to see you again. I missed you. Thanks a lot Plagg. Yeah right Adrien , we must go on the mission.</a:t>
              </a:r>
            </a:p>
            <a:p>
              <a:pPr algn="ctr"/>
              <a:endParaRPr lang="en-US" dirty="0">
                <a:solidFill>
                  <a:schemeClr val="bg1"/>
                </a:solidFill>
                <a:latin typeface="Baskerville Old Face" panose="02020602080505020303" pitchFamily="18" charset="0"/>
              </a:endParaRPr>
            </a:p>
            <a:p>
              <a:pPr algn="ctr"/>
              <a:r>
                <a:rPr lang="en-US" dirty="0">
                  <a:solidFill>
                    <a:schemeClr val="bg1"/>
                  </a:solidFill>
                  <a:latin typeface="Baskerville Old Face" panose="02020602080505020303" pitchFamily="18" charset="0"/>
                </a:rPr>
                <a:t>Tikki : I missed you too Marinette. </a:t>
              </a:r>
              <a:endParaRPr lang="en-IN" dirty="0">
                <a:solidFill>
                  <a:schemeClr val="bg1"/>
                </a:solidFill>
                <a:latin typeface="Baskerville Old Face" panose="02020602080505020303" pitchFamily="18" charset="0"/>
              </a:endParaRPr>
            </a:p>
          </p:txBody>
        </p:sp>
        <p:sp>
          <p:nvSpPr>
            <p:cNvPr id="9" name="TextBox 8"/>
            <p:cNvSpPr txBox="1"/>
            <p:nvPr/>
          </p:nvSpPr>
          <p:spPr>
            <a:xfrm>
              <a:off x="182880" y="257779"/>
              <a:ext cx="1527265" cy="584775"/>
            </a:xfrm>
            <a:prstGeom prst="rect">
              <a:avLst/>
            </a:prstGeom>
            <a:solidFill>
              <a:srgbClr val="FF0000"/>
            </a:solidFill>
          </p:spPr>
          <p:txBody>
            <a:bodyPr wrap="square" rtlCol="0">
              <a:spAutoFit/>
            </a:bodyPr>
            <a:lstStyle/>
            <a:p>
              <a:r>
                <a:rPr lang="en-US" sz="3200" b="1" dirty="0">
                  <a:latin typeface="Baskerville Old Face" panose="02020602080505020303" pitchFamily="18" charset="0"/>
                </a:rPr>
                <a:t>Next </a:t>
              </a:r>
              <a:r>
                <a:rPr lang="en-US" sz="3200" b="1" dirty="0">
                  <a:latin typeface="Baskerville Old Face" panose="02020602080505020303" pitchFamily="18" charset="0"/>
                  <a:sym typeface="Wingdings" panose="05000000000000000000" pitchFamily="2" charset="2"/>
                </a:rPr>
                <a:t></a:t>
              </a:r>
              <a:endParaRPr lang="en-IN" sz="3200" b="1" dirty="0">
                <a:latin typeface="Baskerville Old Face" panose="02020602080505020303" pitchFamily="18" charset="0"/>
              </a:endParaRP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7887" y="3436652"/>
              <a:ext cx="1013944" cy="940527"/>
            </a:xfrm>
            <a:prstGeom prst="rect">
              <a:avLst/>
            </a:prstGeom>
          </p:spPr>
        </p:pic>
      </p:grpSp>
    </p:spTree>
    <p:extLst>
      <p:ext uri="{BB962C8B-B14F-4D97-AF65-F5344CB8AC3E}">
        <p14:creationId xmlns:p14="http://schemas.microsoft.com/office/powerpoint/2010/main" val="2909899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0"/>
            <a:ext cx="12577914" cy="6858000"/>
            <a:chOff x="0" y="0"/>
            <a:chExt cx="12577914" cy="6858000"/>
          </a:xfrm>
        </p:grpSpPr>
        <p:grpSp>
          <p:nvGrpSpPr>
            <p:cNvPr id="15" name="Group 14"/>
            <p:cNvGrpSpPr/>
            <p:nvPr/>
          </p:nvGrpSpPr>
          <p:grpSpPr>
            <a:xfrm>
              <a:off x="0" y="0"/>
              <a:ext cx="12192000" cy="6858000"/>
              <a:chOff x="0" y="0"/>
              <a:chExt cx="12192000" cy="68580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5803" y="5369308"/>
                <a:ext cx="527177" cy="85157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651102">
                <a:off x="6737159" y="5539109"/>
                <a:ext cx="350424" cy="6101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008" y="5454038"/>
                <a:ext cx="516434" cy="78124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207" y="5885611"/>
                <a:ext cx="417787" cy="69933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6710" y="1848689"/>
                <a:ext cx="1380952" cy="445714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19032" y="2300711"/>
                <a:ext cx="2086519" cy="4519749"/>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77351" y="1848689"/>
                <a:ext cx="569359" cy="910477"/>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18222" y="3225688"/>
                <a:ext cx="1013944" cy="940527"/>
              </a:xfrm>
              <a:prstGeom prst="rect">
                <a:avLst/>
              </a:prstGeom>
            </p:spPr>
          </p:pic>
        </p:grpSp>
        <p:sp>
          <p:nvSpPr>
            <p:cNvPr id="9" name="TextBox 8"/>
            <p:cNvSpPr txBox="1"/>
            <p:nvPr/>
          </p:nvSpPr>
          <p:spPr>
            <a:xfrm>
              <a:off x="8746710" y="104991"/>
              <a:ext cx="3831204" cy="369332"/>
            </a:xfrm>
            <a:prstGeom prst="rect">
              <a:avLst/>
            </a:prstGeom>
            <a:noFill/>
          </p:spPr>
          <p:txBody>
            <a:bodyPr wrap="square" rtlCol="0">
              <a:spAutoFit/>
            </a:bodyPr>
            <a:lstStyle/>
            <a:p>
              <a:r>
                <a:rPr lang="en-US" dirty="0"/>
                <a:t>Deaths : 00         Power up : 02</a:t>
              </a:r>
              <a:endParaRPr lang="en-IN" dirty="0"/>
            </a:p>
          </p:txBody>
        </p:sp>
      </p:grpSp>
    </p:spTree>
    <p:extLst>
      <p:ext uri="{BB962C8B-B14F-4D97-AF65-F5344CB8AC3E}">
        <p14:creationId xmlns:p14="http://schemas.microsoft.com/office/powerpoint/2010/main" val="308416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99539" y="-2177"/>
            <a:ext cx="13259713" cy="6860177"/>
            <a:chOff x="-1040179" y="0"/>
            <a:chExt cx="13259713" cy="6860177"/>
          </a:xfrm>
        </p:grpSpPr>
        <p:sp>
          <p:nvSpPr>
            <p:cNvPr id="5" name="Rectangle 4"/>
            <p:cNvSpPr/>
            <p:nvPr/>
          </p:nvSpPr>
          <p:spPr>
            <a:xfrm>
              <a:off x="0" y="2177"/>
              <a:ext cx="12176759"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612" y="2324951"/>
              <a:ext cx="1380952" cy="4457143"/>
            </a:xfrm>
            <a:prstGeom prst="rect">
              <a:avLst/>
            </a:prstGeom>
          </p:spPr>
        </p:pic>
        <p:grpSp>
          <p:nvGrpSpPr>
            <p:cNvPr id="7" name="Group 6"/>
            <p:cNvGrpSpPr/>
            <p:nvPr/>
          </p:nvGrpSpPr>
          <p:grpSpPr>
            <a:xfrm>
              <a:off x="6119180" y="0"/>
              <a:ext cx="6100354" cy="2155371"/>
              <a:chOff x="0" y="4702629"/>
              <a:chExt cx="6100354" cy="2155371"/>
            </a:xfrm>
          </p:grpSpPr>
          <p:sp>
            <p:nvSpPr>
              <p:cNvPr id="24" name="Flowchart: Manual Input 23"/>
              <p:cNvSpPr/>
              <p:nvPr/>
            </p:nvSpPr>
            <p:spPr>
              <a:xfrm>
                <a:off x="0" y="4702629"/>
                <a:ext cx="6100354" cy="2155371"/>
              </a:xfrm>
              <a:prstGeom prst="flowChartManualInput">
                <a:avLst/>
              </a:prstGeom>
              <a:solidFill>
                <a:srgbClr val="FF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p:cNvSpPr/>
              <p:nvPr/>
            </p:nvSpPr>
            <p:spPr>
              <a:xfrm>
                <a:off x="248194" y="5617029"/>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6" name="Oval 25"/>
              <p:cNvSpPr/>
              <p:nvPr/>
            </p:nvSpPr>
            <p:spPr>
              <a:xfrm>
                <a:off x="1119051" y="6291943"/>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7" name="Oval 26"/>
              <p:cNvSpPr/>
              <p:nvPr/>
            </p:nvSpPr>
            <p:spPr>
              <a:xfrm>
                <a:off x="1775459" y="5381898"/>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8" name="Oval 27"/>
              <p:cNvSpPr/>
              <p:nvPr/>
            </p:nvSpPr>
            <p:spPr>
              <a:xfrm>
                <a:off x="2686049" y="6291943"/>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9" name="Oval 28"/>
              <p:cNvSpPr/>
              <p:nvPr/>
            </p:nvSpPr>
            <p:spPr>
              <a:xfrm>
                <a:off x="3441517" y="5381898"/>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0" name="Oval 29"/>
              <p:cNvSpPr/>
              <p:nvPr/>
            </p:nvSpPr>
            <p:spPr>
              <a:xfrm>
                <a:off x="4327071" y="6291943"/>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1" name="Oval 30"/>
              <p:cNvSpPr/>
              <p:nvPr/>
            </p:nvSpPr>
            <p:spPr>
              <a:xfrm>
                <a:off x="5040085" y="5310052"/>
                <a:ext cx="496389" cy="4702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8751" y="2307532"/>
              <a:ext cx="2086519" cy="451974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890" y="2155371"/>
              <a:ext cx="569359" cy="910477"/>
            </a:xfrm>
            <a:prstGeom prst="rect">
              <a:avLst/>
            </a:prstGeom>
          </p:spPr>
        </p:pic>
        <p:grpSp>
          <p:nvGrpSpPr>
            <p:cNvPr id="10" name="Group 9"/>
            <p:cNvGrpSpPr/>
            <p:nvPr/>
          </p:nvGrpSpPr>
          <p:grpSpPr>
            <a:xfrm>
              <a:off x="18826" y="5196635"/>
              <a:ext cx="4135163" cy="1663542"/>
              <a:chOff x="0" y="4805268"/>
              <a:chExt cx="6100354" cy="2155371"/>
            </a:xfrm>
          </p:grpSpPr>
          <p:sp>
            <p:nvSpPr>
              <p:cNvPr id="16" name="Flowchart: Manual Input 15"/>
              <p:cNvSpPr/>
              <p:nvPr/>
            </p:nvSpPr>
            <p:spPr>
              <a:xfrm>
                <a:off x="0" y="4805268"/>
                <a:ext cx="6100354" cy="2155371"/>
              </a:xfrm>
              <a:prstGeom prst="flowChartManualInput">
                <a:avLst/>
              </a:prstGeom>
              <a:solidFill>
                <a:srgbClr val="FF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p:cNvSpPr/>
              <p:nvPr/>
            </p:nvSpPr>
            <p:spPr>
              <a:xfrm>
                <a:off x="248194" y="5617029"/>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Oval 17"/>
              <p:cNvSpPr/>
              <p:nvPr/>
            </p:nvSpPr>
            <p:spPr>
              <a:xfrm>
                <a:off x="1119051" y="6291943"/>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9" name="Oval 18"/>
              <p:cNvSpPr/>
              <p:nvPr/>
            </p:nvSpPr>
            <p:spPr>
              <a:xfrm>
                <a:off x="1775459" y="5381898"/>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0" name="Oval 19"/>
              <p:cNvSpPr/>
              <p:nvPr/>
            </p:nvSpPr>
            <p:spPr>
              <a:xfrm>
                <a:off x="2686049" y="6291943"/>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1" name="Oval 20"/>
              <p:cNvSpPr/>
              <p:nvPr/>
            </p:nvSpPr>
            <p:spPr>
              <a:xfrm>
                <a:off x="3441517" y="5381898"/>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2" name="Oval 21"/>
              <p:cNvSpPr/>
              <p:nvPr/>
            </p:nvSpPr>
            <p:spPr>
              <a:xfrm>
                <a:off x="4327071" y="6291943"/>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3" name="Oval 22"/>
              <p:cNvSpPr/>
              <p:nvPr/>
            </p:nvSpPr>
            <p:spPr>
              <a:xfrm>
                <a:off x="5040085" y="5310052"/>
                <a:ext cx="496389" cy="47026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sp>
          <p:nvSpPr>
            <p:cNvPr id="12" name="Rectangle 11"/>
            <p:cNvSpPr/>
            <p:nvPr/>
          </p:nvSpPr>
          <p:spPr>
            <a:xfrm>
              <a:off x="-1040179" y="5729972"/>
              <a:ext cx="6096000" cy="923330"/>
            </a:xfrm>
            <a:prstGeom prst="rect">
              <a:avLst/>
            </a:prstGeom>
          </p:spPr>
          <p:txBody>
            <a:bodyPr>
              <a:spAutoFit/>
            </a:bodyPr>
            <a:lstStyle/>
            <a:p>
              <a:pPr algn="ctr"/>
              <a:r>
                <a:rPr lang="en-US" dirty="0">
                  <a:solidFill>
                    <a:schemeClr val="bg1"/>
                  </a:solidFill>
                  <a:latin typeface="Baskerville Old Face" panose="02020602080505020303" pitchFamily="18" charset="0"/>
                </a:rPr>
                <a:t>Adrien : Plagg, Claws Out.</a:t>
              </a:r>
            </a:p>
            <a:p>
              <a:pPr algn="ctr"/>
              <a:endParaRPr lang="en-US" dirty="0">
                <a:solidFill>
                  <a:schemeClr val="bg1"/>
                </a:solidFill>
                <a:latin typeface="Baskerville Old Face" panose="02020602080505020303" pitchFamily="18" charset="0"/>
              </a:endParaRPr>
            </a:p>
            <a:p>
              <a:pPr algn="ctr"/>
              <a:r>
                <a:rPr lang="en-US" dirty="0">
                  <a:solidFill>
                    <a:schemeClr val="bg1"/>
                  </a:solidFill>
                  <a:latin typeface="Baskerville Old Face" panose="02020602080505020303" pitchFamily="18" charset="0"/>
                </a:rPr>
                <a:t>Cat Noir : Good Luck, Ladybug.</a:t>
              </a:r>
              <a:endParaRPr lang="en-IN" dirty="0">
                <a:solidFill>
                  <a:schemeClr val="bg1"/>
                </a:solidFill>
                <a:latin typeface="Baskerville Old Face" panose="02020602080505020303" pitchFamily="18" charset="0"/>
              </a:endParaRPr>
            </a:p>
          </p:txBody>
        </p:sp>
        <p:sp>
          <p:nvSpPr>
            <p:cNvPr id="13" name="Rectangle 12"/>
            <p:cNvSpPr/>
            <p:nvPr/>
          </p:nvSpPr>
          <p:spPr>
            <a:xfrm>
              <a:off x="6119180" y="413895"/>
              <a:ext cx="6096000" cy="1200329"/>
            </a:xfrm>
            <a:prstGeom prst="rect">
              <a:avLst/>
            </a:prstGeom>
          </p:spPr>
          <p:txBody>
            <a:bodyPr>
              <a:spAutoFit/>
            </a:bodyPr>
            <a:lstStyle/>
            <a:p>
              <a:pPr algn="ctr"/>
              <a:r>
                <a:rPr lang="en-US" dirty="0">
                  <a:solidFill>
                    <a:schemeClr val="bg1"/>
                  </a:solidFill>
                  <a:latin typeface="Baskerville Old Face" panose="02020602080505020303" pitchFamily="18" charset="0"/>
                </a:rPr>
                <a:t>Marinette : Tikki, Spots On.</a:t>
              </a:r>
            </a:p>
            <a:p>
              <a:pPr algn="ctr"/>
              <a:endParaRPr lang="en-US" dirty="0">
                <a:solidFill>
                  <a:schemeClr val="bg1"/>
                </a:solidFill>
                <a:latin typeface="Baskerville Old Face" panose="02020602080505020303" pitchFamily="18" charset="0"/>
              </a:endParaRPr>
            </a:p>
            <a:p>
              <a:pPr algn="ctr"/>
              <a:endParaRPr lang="en-US" dirty="0">
                <a:solidFill>
                  <a:schemeClr val="bg1"/>
                </a:solidFill>
                <a:latin typeface="Baskerville Old Face" panose="02020602080505020303" pitchFamily="18" charset="0"/>
              </a:endParaRPr>
            </a:p>
            <a:p>
              <a:pPr algn="ctr"/>
              <a:r>
                <a:rPr lang="en-US" dirty="0">
                  <a:solidFill>
                    <a:schemeClr val="bg1"/>
                  </a:solidFill>
                  <a:latin typeface="Baskerville Old Face" panose="02020602080505020303" pitchFamily="18" charset="0"/>
                </a:rPr>
                <a:t>Ladybug : At last we are here, Good Luck Cat Noir.</a:t>
              </a:r>
              <a:endParaRPr lang="en-IN" dirty="0">
                <a:solidFill>
                  <a:schemeClr val="bg1"/>
                </a:solidFill>
                <a:latin typeface="Baskerville Old Face" panose="02020602080505020303" pitchFamily="18" charset="0"/>
              </a:endParaRPr>
            </a:p>
          </p:txBody>
        </p:sp>
        <p:sp>
          <p:nvSpPr>
            <p:cNvPr id="14" name="TextBox 13"/>
            <p:cNvSpPr txBox="1"/>
            <p:nvPr/>
          </p:nvSpPr>
          <p:spPr>
            <a:xfrm>
              <a:off x="182880" y="257779"/>
              <a:ext cx="1527265" cy="584775"/>
            </a:xfrm>
            <a:prstGeom prst="rect">
              <a:avLst/>
            </a:prstGeom>
            <a:solidFill>
              <a:srgbClr val="FF0000"/>
            </a:solidFill>
          </p:spPr>
          <p:txBody>
            <a:bodyPr wrap="square" rtlCol="0">
              <a:spAutoFit/>
            </a:bodyPr>
            <a:lstStyle/>
            <a:p>
              <a:r>
                <a:rPr lang="en-US" sz="3200" b="1" dirty="0">
                  <a:latin typeface="Baskerville Old Face" panose="02020602080505020303" pitchFamily="18" charset="0"/>
                </a:rPr>
                <a:t>Next </a:t>
              </a:r>
              <a:r>
                <a:rPr lang="en-US" sz="3200" b="1" dirty="0">
                  <a:latin typeface="Baskerville Old Face" panose="02020602080505020303" pitchFamily="18" charset="0"/>
                  <a:sym typeface="Wingdings" panose="05000000000000000000" pitchFamily="2" charset="2"/>
                </a:rPr>
                <a:t></a:t>
              </a:r>
              <a:endParaRPr lang="en-IN" sz="3200" b="1" dirty="0">
                <a:latin typeface="Baskerville Old Face" panose="02020602080505020303" pitchFamily="18"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5811" y="2164078"/>
              <a:ext cx="1013944" cy="940527"/>
            </a:xfrm>
            <a:prstGeom prst="rect">
              <a:avLst/>
            </a:prstGeom>
          </p:spPr>
        </p:pic>
        <p:sp>
          <p:nvSpPr>
            <p:cNvPr id="4" name="Rectangle 3"/>
            <p:cNvSpPr/>
            <p:nvPr/>
          </p:nvSpPr>
          <p:spPr>
            <a:xfrm>
              <a:off x="267020" y="1716647"/>
              <a:ext cx="5164183" cy="2431435"/>
            </a:xfrm>
            <a:prstGeom prst="rect">
              <a:avLst/>
            </a:prstGeom>
            <a:solidFill>
              <a:schemeClr val="tx1">
                <a:lumMod val="95000"/>
                <a:lumOff val="5000"/>
              </a:schemeClr>
            </a:solidFill>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4000" b="1" dirty="0">
                  <a:solidFill>
                    <a:srgbClr val="FF0000"/>
                  </a:solidFill>
                  <a:latin typeface="Algerian" panose="04020705040A02060702" pitchFamily="82" charset="0"/>
                </a:rPr>
                <a:t>Level – 3</a:t>
              </a:r>
            </a:p>
            <a:p>
              <a:pPr algn="ctr"/>
              <a:r>
                <a:rPr lang="en-US" sz="4800" b="1" dirty="0">
                  <a:solidFill>
                    <a:srgbClr val="FF0000"/>
                  </a:solidFill>
                  <a:latin typeface="Algerian" panose="04020705040A02060702" pitchFamily="82" charset="0"/>
                </a:rPr>
                <a:t>The battle of miraculous</a:t>
              </a:r>
            </a:p>
            <a:p>
              <a:pPr algn="ctr"/>
              <a:r>
                <a:rPr lang="en-US" sz="1400" b="1" dirty="0">
                  <a:solidFill>
                    <a:srgbClr val="FF0000"/>
                  </a:solidFill>
                  <a:latin typeface="Baskerville Old Face" panose="02020602080505020303" pitchFamily="18" charset="0"/>
                </a:rPr>
                <a:t>(Cat Noir and Ladybug vs Hawk Moth and Mayura)</a:t>
              </a:r>
              <a:endParaRPr lang="en-IN" sz="1050" b="1" dirty="0">
                <a:solidFill>
                  <a:srgbClr val="FF0000"/>
                </a:solidFill>
                <a:latin typeface="Baskerville Old Face" panose="02020602080505020303" pitchFamily="18" charset="0"/>
              </a:endParaRP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95811" y="2348899"/>
              <a:ext cx="1918327" cy="4271553"/>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1236" y="2203030"/>
              <a:ext cx="3187473" cy="4624251"/>
            </a:xfrm>
            <a:prstGeom prst="rect">
              <a:avLst/>
            </a:prstGeom>
          </p:spPr>
        </p:pic>
      </p:grpSp>
    </p:spTree>
    <p:extLst>
      <p:ext uri="{BB962C8B-B14F-4D97-AF65-F5344CB8AC3E}">
        <p14:creationId xmlns:p14="http://schemas.microsoft.com/office/powerpoint/2010/main" val="2197420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9818" y="0"/>
            <a:ext cx="12361818" cy="6962502"/>
            <a:chOff x="-169818" y="-104502"/>
            <a:chExt cx="12361818" cy="6962502"/>
          </a:xfrm>
        </p:grpSpPr>
        <p:grpSp>
          <p:nvGrpSpPr>
            <p:cNvPr id="17" name="Group 16"/>
            <p:cNvGrpSpPr/>
            <p:nvPr/>
          </p:nvGrpSpPr>
          <p:grpSpPr>
            <a:xfrm>
              <a:off x="-169818" y="-104502"/>
              <a:ext cx="12361818" cy="6962502"/>
              <a:chOff x="-169818" y="-104502"/>
              <a:chExt cx="12361818" cy="6962502"/>
            </a:xfrm>
          </p:grpSpPr>
          <p:grpSp>
            <p:nvGrpSpPr>
              <p:cNvPr id="16" name="Group 15"/>
              <p:cNvGrpSpPr/>
              <p:nvPr/>
            </p:nvGrpSpPr>
            <p:grpSpPr>
              <a:xfrm>
                <a:off x="-169818" y="-104502"/>
                <a:ext cx="12361818" cy="6962502"/>
                <a:chOff x="-169818" y="-104502"/>
                <a:chExt cx="12361818" cy="6962502"/>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502"/>
                  <a:ext cx="12192000" cy="6857999"/>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818" y="2129246"/>
                  <a:ext cx="3187473" cy="462425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8983" y="2481944"/>
                  <a:ext cx="1918327" cy="427155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7874" y="1330850"/>
                  <a:ext cx="2548781" cy="542264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4206" y="1071154"/>
                  <a:ext cx="2868058" cy="578684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9763" y="1226347"/>
                  <a:ext cx="786710" cy="1021389"/>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7610405">
                  <a:off x="7843545" y="1532227"/>
                  <a:ext cx="370518" cy="780098"/>
                </a:xfrm>
                <a:prstGeom prst="rect">
                  <a:avLst/>
                </a:prstGeom>
              </p:spPr>
            </p:pic>
          </p:grpSp>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173" y="2247735"/>
                <a:ext cx="678311" cy="613955"/>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87473" y="4042173"/>
                <a:ext cx="636630" cy="529970"/>
              </a:xfrm>
              <a:prstGeom prst="rect">
                <a:avLst/>
              </a:prstGeom>
            </p:spPr>
          </p:pic>
          <p:sp>
            <p:nvSpPr>
              <p:cNvPr id="15" name="TextBox 14"/>
              <p:cNvSpPr txBox="1"/>
              <p:nvPr/>
            </p:nvSpPr>
            <p:spPr>
              <a:xfrm>
                <a:off x="601975" y="130521"/>
                <a:ext cx="2245728" cy="646331"/>
              </a:xfrm>
              <a:prstGeom prst="rect">
                <a:avLst/>
              </a:prstGeom>
              <a:solidFill>
                <a:srgbClr val="FF0000"/>
              </a:solidFill>
              <a:ln w="57150">
                <a:solidFill>
                  <a:schemeClr val="tx1"/>
                </a:solidFill>
              </a:ln>
            </p:spPr>
            <p:txBody>
              <a:bodyPr wrap="square" rtlCol="0">
                <a:spAutoFit/>
              </a:bodyPr>
              <a:lstStyle/>
              <a:p>
                <a:r>
                  <a:rPr lang="en-US" dirty="0"/>
                  <a:t>Cat Noir :Cataclysm</a:t>
                </a:r>
              </a:p>
              <a:p>
                <a:r>
                  <a:rPr lang="en-US" dirty="0"/>
                  <a:t>Ladybug :Lucky charm</a:t>
                </a:r>
                <a:endParaRPr lang="en-IN" dirty="0"/>
              </a:p>
            </p:txBody>
          </p:sp>
        </p:grpSp>
        <p:sp>
          <p:nvSpPr>
            <p:cNvPr id="14" name="TextBox 13"/>
            <p:cNvSpPr txBox="1"/>
            <p:nvPr/>
          </p:nvSpPr>
          <p:spPr>
            <a:xfrm>
              <a:off x="8360796" y="26018"/>
              <a:ext cx="3831204" cy="369332"/>
            </a:xfrm>
            <a:prstGeom prst="rect">
              <a:avLst/>
            </a:prstGeom>
            <a:noFill/>
          </p:spPr>
          <p:txBody>
            <a:bodyPr wrap="square" rtlCol="0">
              <a:spAutoFit/>
            </a:bodyPr>
            <a:lstStyle/>
            <a:p>
              <a:r>
                <a:rPr lang="en-US" dirty="0">
                  <a:solidFill>
                    <a:srgbClr val="FF0000"/>
                  </a:solidFill>
                </a:rPr>
                <a:t>Deaths : 00</a:t>
              </a:r>
              <a:r>
                <a:rPr lang="en-US" dirty="0">
                  <a:solidFill>
                    <a:srgbClr val="7030A0"/>
                  </a:solidFill>
                </a:rPr>
                <a:t>         Power of Villains : 50</a:t>
              </a:r>
              <a:endParaRPr lang="en-IN" dirty="0">
                <a:solidFill>
                  <a:srgbClr val="7030A0"/>
                </a:solidFill>
              </a:endParaRPr>
            </a:p>
          </p:txBody>
        </p:sp>
      </p:grpSp>
    </p:spTree>
    <p:extLst>
      <p:ext uri="{BB962C8B-B14F-4D97-AF65-F5344CB8AC3E}">
        <p14:creationId xmlns:p14="http://schemas.microsoft.com/office/powerpoint/2010/main" val="3506603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048" y="1"/>
            <a:ext cx="12192000" cy="6857999"/>
            <a:chOff x="69048" y="1"/>
            <a:chExt cx="12192000" cy="6857999"/>
          </a:xfrm>
        </p:grpSpPr>
        <p:pic>
          <p:nvPicPr>
            <p:cNvPr id="1026" name="Picture 2" descr="💕POUND IT!💕 | Miraculous Amino"/>
            <p:cNvPicPr>
              <a:picLocks noChangeAspect="1" noChangeArrowheads="1"/>
            </p:cNvPicPr>
            <p:nvPr/>
          </p:nvPicPr>
          <p:blipFill rotWithShape="1">
            <a:blip r:embed="rId2">
              <a:extLst>
                <a:ext uri="{28A0092B-C50C-407E-A947-70E740481C1C}">
                  <a14:useLocalDpi xmlns:a14="http://schemas.microsoft.com/office/drawing/2010/main" val="0"/>
                </a:ext>
              </a:extLst>
            </a:blip>
            <a:srcRect l="3491" r="10748"/>
            <a:stretch/>
          </p:blipFill>
          <p:spPr bwMode="auto">
            <a:xfrm>
              <a:off x="69048"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29090" y="2028616"/>
              <a:ext cx="7822272" cy="2800767"/>
            </a:xfrm>
            <a:prstGeom prst="rect">
              <a:avLst/>
            </a:prstGeom>
            <a:noFill/>
          </p:spPr>
          <p:txBody>
            <a:bodyPr wrap="square" rtlCol="0">
              <a:spAutoFit/>
            </a:bodyPr>
            <a:lstStyle/>
            <a:p>
              <a:pPr algn="ctr"/>
              <a:r>
                <a:rPr lang="en-US" sz="8800" b="1" dirty="0">
                  <a:solidFill>
                    <a:srgbClr val="FF0000"/>
                  </a:solidFill>
                  <a:latin typeface="Algerian" panose="04020705040A02060702" pitchFamily="82" charset="0"/>
                </a:rPr>
                <a:t>🐞You Win🐾</a:t>
              </a:r>
            </a:p>
            <a:p>
              <a:pPr algn="ctr"/>
              <a:r>
                <a:rPr lang="en-US" sz="8800" b="1" dirty="0">
                  <a:solidFill>
                    <a:srgbClr val="FF0000"/>
                  </a:solidFill>
                  <a:latin typeface="Algerian" panose="04020705040A02060702" pitchFamily="82" charset="0"/>
                </a:rPr>
                <a:t>!!Pound It !!</a:t>
              </a:r>
              <a:endParaRPr lang="en-IN" sz="8800" b="1" dirty="0">
                <a:solidFill>
                  <a:srgbClr val="FF0000"/>
                </a:solidFill>
                <a:latin typeface="Algerian" panose="04020705040A02060702" pitchFamily="82" charset="0"/>
              </a:endParaRPr>
            </a:p>
          </p:txBody>
        </p:sp>
        <p:sp>
          <p:nvSpPr>
            <p:cNvPr id="5" name="Rounded Rectangle 4"/>
            <p:cNvSpPr/>
            <p:nvPr/>
          </p:nvSpPr>
          <p:spPr>
            <a:xfrm>
              <a:off x="69048" y="104502"/>
              <a:ext cx="796834" cy="744583"/>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 name="Curved Up Arrow 5"/>
            <p:cNvSpPr/>
            <p:nvPr/>
          </p:nvSpPr>
          <p:spPr>
            <a:xfrm rot="15636339">
              <a:off x="199664" y="209005"/>
              <a:ext cx="535600" cy="535577"/>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grpSp>
      <p:sp>
        <p:nvSpPr>
          <p:cNvPr id="2" name="Rectangle: Rounded Corners 1">
            <a:extLst>
              <a:ext uri="{FF2B5EF4-FFF2-40B4-BE49-F238E27FC236}">
                <a16:creationId xmlns:a16="http://schemas.microsoft.com/office/drawing/2014/main" id="{E0D85096-D235-4808-B2E2-94E6D91EA74C}"/>
              </a:ext>
            </a:extLst>
          </p:cNvPr>
          <p:cNvSpPr/>
          <p:nvPr/>
        </p:nvSpPr>
        <p:spPr>
          <a:xfrm>
            <a:off x="10709329" y="43173"/>
            <a:ext cx="1413623" cy="805912"/>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mic Sans MS" panose="030F0702030302020204" pitchFamily="66" charset="0"/>
              </a:rPr>
              <a:t>Explore some more Miraculously </a:t>
            </a:r>
          </a:p>
          <a:p>
            <a:pPr algn="ctr"/>
            <a:r>
              <a:rPr lang="en-US" sz="1100" dirty="0">
                <a:solidFill>
                  <a:schemeClr val="tx1"/>
                </a:solidFill>
                <a:latin typeface="Comic Sans MS" panose="030F0702030302020204" pitchFamily="66" charset="0"/>
              </a:rPr>
              <a:t>Paw-some games</a:t>
            </a:r>
            <a:endParaRPr lang="en-IN" sz="1100" dirty="0">
              <a:solidFill>
                <a:schemeClr val="tx1"/>
              </a:solidFill>
              <a:latin typeface="Comic Sans MS" panose="030F0702030302020204" pitchFamily="66" charset="0"/>
            </a:endParaRPr>
          </a:p>
        </p:txBody>
      </p:sp>
    </p:spTree>
    <p:extLst>
      <p:ext uri="{BB962C8B-B14F-4D97-AF65-F5344CB8AC3E}">
        <p14:creationId xmlns:p14="http://schemas.microsoft.com/office/powerpoint/2010/main" val="3631884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632</Words>
  <Application>Microsoft Office PowerPoint</Application>
  <PresentationFormat>Widescreen</PresentationFormat>
  <Paragraphs>65</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Baskerville Old Face</vt:lpstr>
      <vt:lpstr>Calibri</vt:lpstr>
      <vt:lpstr>Calibri Light</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UTCL</dc:creator>
  <cp:lastModifiedBy>Anushreya Satish</cp:lastModifiedBy>
  <cp:revision>35</cp:revision>
  <dcterms:created xsi:type="dcterms:W3CDTF">2021-04-13T14:35:20Z</dcterms:created>
  <dcterms:modified xsi:type="dcterms:W3CDTF">2021-06-24T16:04:53Z</dcterms:modified>
</cp:coreProperties>
</file>